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62" r:id="rId3"/>
    <p:sldId id="285" r:id="rId4"/>
    <p:sldId id="287" r:id="rId5"/>
    <p:sldId id="265" r:id="rId6"/>
    <p:sldId id="266" r:id="rId7"/>
    <p:sldId id="273" r:id="rId8"/>
    <p:sldId id="271" r:id="rId9"/>
    <p:sldId id="275" r:id="rId10"/>
    <p:sldId id="277" r:id="rId11"/>
    <p:sldId id="258" r:id="rId1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0"/>
  </p:normalViewPr>
  <p:slideViewPr>
    <p:cSldViewPr snapToGrid="0" snapToObjects="1">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0BC310C-4173-4116-8B21-77879235146C}" type="datetimeFigureOut">
              <a:rPr lang="en-ZA" smtClean="0"/>
              <a:t>2022/02/17</a:t>
            </a:fld>
            <a:endParaRPr lang="en-ZA"/>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94D4902-55F2-4E21-920F-D679EA81997C}" type="slidenum">
              <a:rPr lang="en-ZA" smtClean="0"/>
              <a:t>‹#›</a:t>
            </a:fld>
            <a:endParaRPr lang="en-ZA"/>
          </a:p>
        </p:txBody>
      </p:sp>
    </p:spTree>
    <p:extLst>
      <p:ext uri="{BB962C8B-B14F-4D97-AF65-F5344CB8AC3E}">
        <p14:creationId xmlns:p14="http://schemas.microsoft.com/office/powerpoint/2010/main" val="1977840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B59138D-3159-4844-8E25-4F89ACC9634D}" type="datetime1">
              <a:rPr lang="en-US" smtClean="0"/>
              <a:t>17-Feb-22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a:lvl1pPr>
          </a:lstStyle>
          <a:p>
            <a:r>
              <a:rPr lang="en-US"/>
              <a:t>CONFIDENTIAL</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ctr">
              <a:defRPr/>
            </a:lvl1pPr>
          </a:lstStyle>
          <a:p>
            <a:fld id="{49E107A0-7B7C-8743-BC43-85A450895BAC}" type="slidenum">
              <a:rPr lang="en-US" smtClean="0"/>
              <a:pPr/>
              <a:t>‹#›</a:t>
            </a:fld>
            <a:endParaRPr lang="en-US"/>
          </a:p>
        </p:txBody>
      </p:sp>
    </p:spTree>
    <p:extLst>
      <p:ext uri="{BB962C8B-B14F-4D97-AF65-F5344CB8AC3E}">
        <p14:creationId xmlns:p14="http://schemas.microsoft.com/office/powerpoint/2010/main" val="4237163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51DC231-1CB4-4A9E-89F4-94DBF14740E3}" type="datetime1">
              <a:rPr lang="en-US" smtClean="0"/>
              <a:t>17-Feb-22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CONFIDENTIAL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568202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7DF8E2B-21D9-484D-B0B7-D39008B5AEE3}" type="datetime1">
              <a:rPr lang="en-US" smtClean="0"/>
              <a:t>17-Feb-22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CONFIDENTIAL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247217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4754" y="213081"/>
            <a:ext cx="8874492" cy="689866"/>
          </a:xfrm>
        </p:spPr>
        <p:txBody>
          <a:bodyPr/>
          <a:lstStyle/>
          <a:p>
            <a:r>
              <a:rPr lang="en-US" dirty="0"/>
              <a:t>Click to edit Master title style</a:t>
            </a:r>
          </a:p>
        </p:txBody>
      </p:sp>
      <p:sp>
        <p:nvSpPr>
          <p:cNvPr id="3" name="Content Placeholder 2"/>
          <p:cNvSpPr>
            <a:spLocks noGrp="1"/>
          </p:cNvSpPr>
          <p:nvPr>
            <p:ph idx="1"/>
          </p:nvPr>
        </p:nvSpPr>
        <p:spPr>
          <a:xfrm>
            <a:off x="134754" y="991402"/>
            <a:ext cx="8874492" cy="48800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0A279B2-6B48-4B9B-843A-54C2152C4377}" type="datetime1">
              <a:rPr lang="en-US" smtClean="0"/>
              <a:t>17-Feb-22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a:lvl1pPr>
          </a:lstStyle>
          <a:p>
            <a:r>
              <a:rPr lang="en-US"/>
              <a:t>CONFIDENTIAL</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ctr">
              <a:defRPr/>
            </a:lvl1pPr>
          </a:lstStyle>
          <a:p>
            <a:fld id="{49E107A0-7B7C-8743-BC43-85A450895BAC}" type="slidenum">
              <a:rPr lang="en-US" smtClean="0"/>
              <a:pPr/>
              <a:t>‹#›</a:t>
            </a:fld>
            <a:endParaRPr lang="en-US" dirty="0"/>
          </a:p>
        </p:txBody>
      </p:sp>
    </p:spTree>
    <p:extLst>
      <p:ext uri="{BB962C8B-B14F-4D97-AF65-F5344CB8AC3E}">
        <p14:creationId xmlns:p14="http://schemas.microsoft.com/office/powerpoint/2010/main" val="205945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9BD4D1C-A54F-4AB5-A2D4-D3474625088C}" type="datetime1">
              <a:rPr lang="en-US" smtClean="0"/>
              <a:t>17-Feb-22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a:lvl1pPr>
          </a:lstStyle>
          <a:p>
            <a:r>
              <a:rPr lang="en-US"/>
              <a:t>CONFIDENTIAL</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ctr">
              <a:defRPr/>
            </a:lvl1pPr>
          </a:lstStyle>
          <a:p>
            <a:fld id="{49E107A0-7B7C-8743-BC43-85A450895BAC}" type="slidenum">
              <a:rPr lang="en-US" smtClean="0"/>
              <a:pPr/>
              <a:t>‹#›</a:t>
            </a:fld>
            <a:endParaRPr lang="en-US" dirty="0"/>
          </a:p>
        </p:txBody>
      </p:sp>
    </p:spTree>
    <p:extLst>
      <p:ext uri="{BB962C8B-B14F-4D97-AF65-F5344CB8AC3E}">
        <p14:creationId xmlns:p14="http://schemas.microsoft.com/office/powerpoint/2010/main" val="5183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18364C8-E9F8-489E-A6E0-8511E73C7827}" type="datetime1">
              <a:rPr lang="en-US" smtClean="0"/>
              <a:t>17-Feb-22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lgn="ctr">
              <a:defRPr/>
            </a:lvl1pPr>
          </a:lstStyle>
          <a:p>
            <a:r>
              <a:rPr lang="en-US"/>
              <a:t>CONFIDENTIAL</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lgn="ctr">
              <a:defRPr/>
            </a:lvl1pPr>
          </a:lstStyle>
          <a:p>
            <a:fld id="{49E107A0-7B7C-8743-BC43-85A450895BAC}" type="slidenum">
              <a:rPr lang="en-US" smtClean="0"/>
              <a:pPr/>
              <a:t>‹#›</a:t>
            </a:fld>
            <a:endParaRPr lang="en-US"/>
          </a:p>
        </p:txBody>
      </p:sp>
    </p:spTree>
    <p:extLst>
      <p:ext uri="{BB962C8B-B14F-4D97-AF65-F5344CB8AC3E}">
        <p14:creationId xmlns:p14="http://schemas.microsoft.com/office/powerpoint/2010/main" val="2175456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392CFB22-1781-4384-9A2A-7514FE7C9A70}" type="datetime1">
              <a:rPr lang="en-US" smtClean="0"/>
              <a:t>17-Feb-22</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r>
              <a:rPr lang="en-US"/>
              <a:t>CONFIDENTIAL</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50561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7A1D0FDC-EC9A-4523-86F0-43F11BF1E36A}" type="datetime1">
              <a:rPr lang="en-US" smtClean="0"/>
              <a:t>17-Feb-22</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lgn="ctr">
              <a:defRPr/>
            </a:lvl1pPr>
          </a:lstStyle>
          <a:p>
            <a:r>
              <a:rPr lang="en-US"/>
              <a:t>CONFIDENTIAL</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lgn="ctr">
              <a:defRPr/>
            </a:lvl1pPr>
          </a:lstStyle>
          <a:p>
            <a:fld id="{49E107A0-7B7C-8743-BC43-85A450895BAC}" type="slidenum">
              <a:rPr lang="en-US" smtClean="0"/>
              <a:pPr/>
              <a:t>‹#›</a:t>
            </a:fld>
            <a:endParaRPr lang="en-US" dirty="0"/>
          </a:p>
        </p:txBody>
      </p:sp>
    </p:spTree>
    <p:extLst>
      <p:ext uri="{BB962C8B-B14F-4D97-AF65-F5344CB8AC3E}">
        <p14:creationId xmlns:p14="http://schemas.microsoft.com/office/powerpoint/2010/main" val="71788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24938BC7-E226-4C98-9675-F1FF1164360B}" type="datetime1">
              <a:rPr lang="en-US" smtClean="0"/>
              <a:t>17-Feb-22</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lgn="ctr">
              <a:defRPr/>
            </a:lvl1pPr>
          </a:lstStyle>
          <a:p>
            <a:r>
              <a:rPr lang="en-US"/>
              <a:t>CONFIDENTIAL</a:t>
            </a: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lgn="ctr">
              <a:defRPr/>
            </a:lvl1pPr>
          </a:lstStyle>
          <a:p>
            <a:fld id="{49E107A0-7B7C-8743-BC43-85A450895BAC}" type="slidenum">
              <a:rPr lang="en-US" smtClean="0"/>
              <a:pPr/>
              <a:t>‹#›</a:t>
            </a:fld>
            <a:endParaRPr lang="en-US"/>
          </a:p>
        </p:txBody>
      </p:sp>
    </p:spTree>
    <p:extLst>
      <p:ext uri="{BB962C8B-B14F-4D97-AF65-F5344CB8AC3E}">
        <p14:creationId xmlns:p14="http://schemas.microsoft.com/office/powerpoint/2010/main" val="187911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73D929D-C771-40CE-9DA9-176D4432837E}" type="datetime1">
              <a:rPr lang="en-US" smtClean="0"/>
              <a:t>17-Feb-22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a:t>CONFIDENTIAL</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314500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59F8B32-D5F1-4EFC-BD90-207374147237}" type="datetime1">
              <a:rPr lang="en-US" smtClean="0"/>
              <a:t>17-Feb-22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a:t>CONFIDENTIAL</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453269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78523"/>
          </a:xfrm>
          <a:prstGeom prst="rect">
            <a:avLst/>
          </a:prstGeom>
        </p:spPr>
      </p:pic>
      <p:sp>
        <p:nvSpPr>
          <p:cNvPr id="2" name="Title Placeholder 1"/>
          <p:cNvSpPr>
            <a:spLocks noGrp="1"/>
          </p:cNvSpPr>
          <p:nvPr>
            <p:ph type="title"/>
          </p:nvPr>
        </p:nvSpPr>
        <p:spPr>
          <a:xfrm>
            <a:off x="96253" y="256317"/>
            <a:ext cx="8922619" cy="68986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6253" y="1020278"/>
            <a:ext cx="8922619" cy="48222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3255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7" name="Picture 6" descr="A picture containing graphical user interface&#10;&#10;Description automatically generated">
            <a:extLst>
              <a:ext uri="{FF2B5EF4-FFF2-40B4-BE49-F238E27FC236}">
                <a16:creationId xmlns:a16="http://schemas.microsoft.com/office/drawing/2014/main" id="{E2BA28D0-E372-1348-AF2B-539546477962}"/>
              </a:ext>
            </a:extLst>
          </p:cNvPr>
          <p:cNvPicPr>
            <a:picLocks noChangeAspect="1"/>
          </p:cNvPicPr>
          <p:nvPr/>
        </p:nvPicPr>
        <p:blipFill>
          <a:blip r:embed="rId3"/>
          <a:stretch>
            <a:fillRect/>
          </a:stretch>
        </p:blipFill>
        <p:spPr>
          <a:xfrm>
            <a:off x="0" y="0"/>
            <a:ext cx="9144000" cy="6858000"/>
          </a:xfrm>
          <a:prstGeom prst="rect">
            <a:avLst/>
          </a:prstGeom>
        </p:spPr>
      </p:pic>
      <p:sp>
        <p:nvSpPr>
          <p:cNvPr id="2" name="Title 1"/>
          <p:cNvSpPr>
            <a:spLocks noGrp="1"/>
          </p:cNvSpPr>
          <p:nvPr>
            <p:ph type="ctrTitle"/>
          </p:nvPr>
        </p:nvSpPr>
        <p:spPr>
          <a:xfrm>
            <a:off x="685800" y="2130425"/>
            <a:ext cx="7772400" cy="2160221"/>
          </a:xfrm>
        </p:spPr>
        <p:txBody>
          <a:bodyPr>
            <a:noAutofit/>
          </a:bodyPr>
          <a:lstStyle/>
          <a:p>
            <a:r>
              <a:rPr lang="en-US" sz="2800" b="1">
                <a:solidFill>
                  <a:srgbClr val="008000"/>
                </a:solidFill>
                <a:latin typeface="Arial" panose="020B0604020202020204" pitchFamily="34" charset="0"/>
                <a:cs typeface="Arial" panose="020B0604020202020204" pitchFamily="34" charset="0"/>
              </a:rPr>
              <a:t>MINISTER CREECY: OUTCOMES </a:t>
            </a:r>
            <a:r>
              <a:rPr lang="en-US" sz="2800" b="1" dirty="0">
                <a:solidFill>
                  <a:srgbClr val="008000"/>
                </a:solidFill>
                <a:latin typeface="Arial" panose="020B0604020202020204" pitchFamily="34" charset="0"/>
                <a:cs typeface="Arial" panose="020B0604020202020204" pitchFamily="34" charset="0"/>
              </a:rPr>
              <a:t>OF THE TWENTY SIXTH SESSION OF THE CONFERENCE OF THE PARTIES TO THE UNITED NATIONS CONVENTION ON CLIMATE CHANGE (UNFCCC COP26)</a:t>
            </a:r>
            <a:endParaRPr lang="en-US" sz="4800" dirty="0">
              <a:solidFill>
                <a:srgbClr val="008000"/>
              </a:solidFill>
            </a:endParaRPr>
          </a:p>
        </p:txBody>
      </p:sp>
      <p:sp>
        <p:nvSpPr>
          <p:cNvPr id="3" name="Subtitle 2"/>
          <p:cNvSpPr>
            <a:spLocks noGrp="1"/>
          </p:cNvSpPr>
          <p:nvPr>
            <p:ph type="subTitle" idx="1"/>
          </p:nvPr>
        </p:nvSpPr>
        <p:spPr>
          <a:xfrm>
            <a:off x="1371600" y="4561490"/>
            <a:ext cx="6400800" cy="538048"/>
          </a:xfrm>
        </p:spPr>
        <p:txBody>
          <a:bodyPr>
            <a:normAutofit fontScale="47500" lnSpcReduction="20000"/>
          </a:bodyPr>
          <a:lstStyle/>
          <a:p>
            <a:r>
              <a:rPr lang="en-US" dirty="0">
                <a:solidFill>
                  <a:srgbClr val="008000"/>
                </a:solidFill>
              </a:rPr>
              <a:t>PCC</a:t>
            </a:r>
          </a:p>
          <a:p>
            <a:r>
              <a:rPr lang="en-US" dirty="0">
                <a:solidFill>
                  <a:srgbClr val="008000"/>
                </a:solidFill>
              </a:rPr>
              <a:t>18 February 2022</a:t>
            </a:r>
          </a:p>
        </p:txBody>
      </p:sp>
      <p:sp>
        <p:nvSpPr>
          <p:cNvPr id="4" name="Slide Number Placeholder 3"/>
          <p:cNvSpPr>
            <a:spLocks noGrp="1"/>
          </p:cNvSpPr>
          <p:nvPr>
            <p:ph type="sldNum" sz="quarter" idx="12"/>
          </p:nvPr>
        </p:nvSpPr>
        <p:spPr/>
        <p:txBody>
          <a:bodyPr/>
          <a:lstStyle/>
          <a:p>
            <a:fld id="{49E107A0-7B7C-8743-BC43-85A450895BAC}" type="slidenum">
              <a:rPr lang="en-US" smtClean="0"/>
              <a:t>1</a:t>
            </a:fld>
            <a:endParaRPr lang="en-US"/>
          </a:p>
        </p:txBody>
      </p:sp>
    </p:spTree>
    <p:extLst>
      <p:ext uri="{BB962C8B-B14F-4D97-AF65-F5344CB8AC3E}">
        <p14:creationId xmlns:p14="http://schemas.microsoft.com/office/powerpoint/2010/main" val="3930126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a:xfrm>
            <a:off x="134754" y="102525"/>
            <a:ext cx="8874492" cy="661563"/>
          </a:xfrm>
        </p:spPr>
        <p:txBody>
          <a:bodyPr>
            <a:noAutofit/>
          </a:bodyPr>
          <a:lstStyle/>
          <a:p>
            <a:r>
              <a:rPr lang="en-US" sz="2400" b="1" kern="0" dirty="0">
                <a:solidFill>
                  <a:prstClr val="black"/>
                </a:solidFill>
                <a:latin typeface="Arial"/>
                <a:cs typeface="Arial" panose="020B0604020202020204" pitchFamily="34" charset="0"/>
              </a:rPr>
              <a:t>WAY FORWARD FOR COP 27</a:t>
            </a:r>
            <a:r>
              <a:rPr lang="en-US" sz="2400" b="1" kern="0" baseline="-25000" dirty="0">
                <a:solidFill>
                  <a:prstClr val="black"/>
                </a:solidFill>
                <a:latin typeface="Arial"/>
                <a:cs typeface="Arial" panose="020B0604020202020204" pitchFamily="34" charset="0"/>
              </a:rPr>
              <a:t>[2]</a:t>
            </a:r>
            <a:endParaRPr lang="en-US" sz="2400" baseline="-25000" dirty="0"/>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a:xfrm>
            <a:off x="134754" y="676406"/>
            <a:ext cx="8874492" cy="5195006"/>
          </a:xfrm>
        </p:spPr>
        <p:txBody>
          <a:bodyPr>
            <a:noAutofit/>
          </a:bodyPr>
          <a:lstStyle/>
          <a:p>
            <a:pPr lvl="1" algn="just"/>
            <a:r>
              <a:rPr lang="en-ZA" sz="1800" dirty="0"/>
              <a:t>The AGN has called on COP27 to launch a finance track on Just Energy Transitions. A key outcome for COP27 being the establishment of a Just Energy Transition Financing Framework that will support both the coal phase down programmes as well as more programmatic support for net-zero linked to countries NDCs and their expected 2024 Updated NDCs. </a:t>
            </a:r>
          </a:p>
          <a:p>
            <a:pPr lvl="1" algn="just"/>
            <a:r>
              <a:rPr lang="en-GB" sz="1800" dirty="0"/>
              <a:t>Africa special needs &amp; circumstance: COP27 should reach a decision that launch a consideration of special needs and special circumstances of African countries and other developing countries under the Paris Agreement in line with the relevant and previous decisions adopted by the COPs. </a:t>
            </a:r>
          </a:p>
          <a:p>
            <a:pPr marL="457200" lvl="1" indent="0" algn="just">
              <a:buNone/>
            </a:pPr>
            <a:endParaRPr lang="en-ZA" sz="1800" dirty="0"/>
          </a:p>
          <a:p>
            <a:pPr algn="just"/>
            <a:r>
              <a:rPr lang="en-US" sz="1800" dirty="0"/>
              <a:t>Finally, let me indicate that these positions will be refined by the continent as the negotiations under the multilateral process unfold.</a:t>
            </a:r>
          </a:p>
          <a:p>
            <a:pPr marL="0" indent="0" algn="just">
              <a:buNone/>
            </a:pPr>
            <a:endParaRPr lang="en-US" sz="1800" dirty="0"/>
          </a:p>
          <a:p>
            <a:pPr algn="just"/>
            <a:r>
              <a:rPr lang="en-US" sz="1800" dirty="0"/>
              <a:t>We look forward to providing further progress on the negotiations.</a:t>
            </a:r>
          </a:p>
        </p:txBody>
      </p:sp>
      <p:sp>
        <p:nvSpPr>
          <p:cNvPr id="11" name="Slide Number Placeholder 10"/>
          <p:cNvSpPr>
            <a:spLocks noGrp="1"/>
          </p:cNvSpPr>
          <p:nvPr>
            <p:ph type="sldNum" sz="quarter" idx="12"/>
          </p:nvPr>
        </p:nvSpPr>
        <p:spPr/>
        <p:txBody>
          <a:bodyPr/>
          <a:lstStyle/>
          <a:p>
            <a:pPr algn="ctr"/>
            <a:fld id="{49E107A0-7B7C-8743-BC43-85A450895BAC}" type="slidenum">
              <a:rPr lang="en-US" sz="1200" smtClean="0">
                <a:latin typeface="Arial" panose="020B0604020202020204" pitchFamily="34" charset="0"/>
                <a:cs typeface="Arial" panose="020B0604020202020204" pitchFamily="34" charset="0"/>
              </a:rPr>
              <a:pPr algn="ctr"/>
              <a:t>10</a:t>
            </a:fld>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4987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7" name="Picture 6" descr="A picture containing text, pool ball, businesscard&#10;&#10;Description automatically generated">
            <a:extLst>
              <a:ext uri="{FF2B5EF4-FFF2-40B4-BE49-F238E27FC236}">
                <a16:creationId xmlns:a16="http://schemas.microsoft.com/office/drawing/2014/main" id="{CE556480-4F33-2F47-984D-9E89F2FE03AE}"/>
              </a:ext>
            </a:extLst>
          </p:cNvPr>
          <p:cNvPicPr>
            <a:picLocks noChangeAspect="1"/>
          </p:cNvPicPr>
          <p:nvPr/>
        </p:nvPicPr>
        <p:blipFill>
          <a:blip r:embed="rId3"/>
          <a:stretch>
            <a:fillRect/>
          </a:stretch>
        </p:blipFill>
        <p:spPr>
          <a:xfrm>
            <a:off x="87682" y="357113"/>
            <a:ext cx="9144000" cy="6858000"/>
          </a:xfrm>
          <a:prstGeom prst="rect">
            <a:avLst/>
          </a:prstGeom>
        </p:spPr>
      </p:pic>
      <p:sp>
        <p:nvSpPr>
          <p:cNvPr id="2" name="Title 1"/>
          <p:cNvSpPr>
            <a:spLocks noGrp="1"/>
          </p:cNvSpPr>
          <p:nvPr>
            <p:ph type="title"/>
          </p:nvPr>
        </p:nvSpPr>
        <p:spPr>
          <a:xfrm>
            <a:off x="341742" y="357113"/>
            <a:ext cx="8229600" cy="1143000"/>
          </a:xfrm>
        </p:spPr>
        <p:txBody>
          <a:bodyPr>
            <a:normAutofit/>
          </a:bodyPr>
          <a:lstStyle/>
          <a:p>
            <a:r>
              <a:rPr lang="en-US" sz="6500" b="1" dirty="0">
                <a:solidFill>
                  <a:srgbClr val="003500"/>
                </a:solidFill>
              </a:rPr>
              <a:t>THANK YOU!</a:t>
            </a:r>
          </a:p>
        </p:txBody>
      </p:sp>
      <p:sp>
        <p:nvSpPr>
          <p:cNvPr id="4" name="Content Placeholder 2"/>
          <p:cNvSpPr>
            <a:spLocks noGrp="1"/>
          </p:cNvSpPr>
          <p:nvPr>
            <p:ph idx="1"/>
          </p:nvPr>
        </p:nvSpPr>
        <p:spPr>
          <a:xfrm>
            <a:off x="638636" y="2853846"/>
            <a:ext cx="8229600" cy="2540180"/>
          </a:xfrm>
        </p:spPr>
        <p:txBody>
          <a:bodyPr>
            <a:normAutofit/>
          </a:bodyPr>
          <a:lstStyle/>
          <a:p>
            <a:pPr marL="0" indent="0">
              <a:buNone/>
            </a:pPr>
            <a:r>
              <a:rPr lang="en-US" sz="1500" b="1" dirty="0"/>
              <a:t>Contact person for COP27: </a:t>
            </a:r>
            <a:r>
              <a:rPr lang="en-US" sz="1500" b="1" dirty="0" err="1"/>
              <a:t>Mr</a:t>
            </a:r>
            <a:r>
              <a:rPr lang="en-US" sz="1500" b="1" dirty="0"/>
              <a:t> Maesela John Kekana </a:t>
            </a:r>
          </a:p>
          <a:p>
            <a:pPr marL="0" indent="0">
              <a:buNone/>
            </a:pPr>
            <a:r>
              <a:rPr lang="en-US" sz="1500" dirty="0"/>
              <a:t>Chief Director: International Climate Change relations &amp; Reporting </a:t>
            </a:r>
          </a:p>
          <a:p>
            <a:pPr marL="0" indent="0">
              <a:buNone/>
            </a:pPr>
            <a:r>
              <a:rPr lang="en-US" sz="1500" dirty="0"/>
              <a:t>Department of Environment,  Forestry and Fisheries</a:t>
            </a:r>
          </a:p>
          <a:p>
            <a:pPr marL="0" indent="0">
              <a:buNone/>
            </a:pPr>
            <a:r>
              <a:rPr lang="en-US" sz="1500" dirty="0"/>
              <a:t>Tel: 012 399 9180  </a:t>
            </a:r>
          </a:p>
          <a:p>
            <a:pPr marL="0" indent="0">
              <a:buNone/>
            </a:pPr>
            <a:endParaRPr lang="en-US" sz="1500" dirty="0"/>
          </a:p>
          <a:p>
            <a:pPr marL="0" indent="0">
              <a:buNone/>
            </a:pPr>
            <a:r>
              <a:rPr lang="en-US" sz="1500" dirty="0"/>
              <a:t>Website: http://www.dffe.gov.za</a:t>
            </a:r>
          </a:p>
          <a:p>
            <a:pPr marL="0" indent="0">
              <a:buNone/>
            </a:pPr>
            <a:endParaRPr lang="en-US" sz="1500" dirty="0"/>
          </a:p>
          <a:p>
            <a:pPr marL="0" indent="0">
              <a:buNone/>
            </a:pPr>
            <a:r>
              <a:rPr lang="en-US" sz="1500" dirty="0"/>
              <a:t>Address: The Environment House, 473 Steve </a:t>
            </a:r>
            <a:r>
              <a:rPr lang="en-US" sz="1500" dirty="0" err="1"/>
              <a:t>Biko</a:t>
            </a:r>
            <a:r>
              <a:rPr lang="en-US" sz="1500" dirty="0"/>
              <a:t> Road, Arcadia, Pretoria, 0083 </a:t>
            </a:r>
          </a:p>
        </p:txBody>
      </p:sp>
      <p:cxnSp>
        <p:nvCxnSpPr>
          <p:cNvPr id="6" name="Straight Connector 5"/>
          <p:cNvCxnSpPr/>
          <p:nvPr/>
        </p:nvCxnSpPr>
        <p:spPr>
          <a:xfrm>
            <a:off x="478333" y="2672269"/>
            <a:ext cx="0" cy="257329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2"/>
          </p:nvPr>
        </p:nvSpPr>
        <p:spPr/>
        <p:txBody>
          <a:bodyPr/>
          <a:lstStyle/>
          <a:p>
            <a:fld id="{49E107A0-7B7C-8743-BC43-85A450895BAC}" type="slidenum">
              <a:rPr lang="en-US" smtClean="0"/>
              <a:pPr/>
              <a:t>11</a:t>
            </a:fld>
            <a:endParaRPr lang="en-US"/>
          </a:p>
        </p:txBody>
      </p:sp>
    </p:spTree>
    <p:extLst>
      <p:ext uri="{BB962C8B-B14F-4D97-AF65-F5344CB8AC3E}">
        <p14:creationId xmlns:p14="http://schemas.microsoft.com/office/powerpoint/2010/main" val="2475058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p:txBody>
          <a:bodyPr>
            <a:normAutofit/>
          </a:bodyPr>
          <a:lstStyle/>
          <a:p>
            <a:r>
              <a:rPr lang="en-US" sz="2400" b="1" kern="0" dirty="0">
                <a:solidFill>
                  <a:prstClr val="black"/>
                </a:solidFill>
                <a:latin typeface="Arial" panose="020B0604020202020204" pitchFamily="34" charset="0"/>
                <a:cs typeface="Arial" panose="020B0604020202020204" pitchFamily="34" charset="0"/>
              </a:rPr>
              <a:t>PURPOSE</a:t>
            </a:r>
            <a:endParaRPr lang="en-US" sz="24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p:txBody>
          <a:bodyPr>
            <a:noAutofit/>
          </a:bodyPr>
          <a:lstStyle/>
          <a:p>
            <a:r>
              <a:rPr lang="en-US" sz="2600" b="1" dirty="0">
                <a:latin typeface="Arial" panose="020B0604020202020204" pitchFamily="34" charset="0"/>
                <a:cs typeface="Arial" panose="020B0604020202020204" pitchFamily="34" charset="0"/>
              </a:rPr>
              <a:t>The aim of the presentation is to: </a:t>
            </a:r>
          </a:p>
          <a:p>
            <a:pPr lvl="1" algn="just"/>
            <a:r>
              <a:rPr lang="en-US" sz="2000" dirty="0">
                <a:solidFill>
                  <a:prstClr val="black"/>
                </a:solidFill>
                <a:ea typeface="Batang"/>
                <a:cs typeface="Arial" panose="020B0604020202020204" pitchFamily="34" charset="0"/>
              </a:rPr>
              <a:t>Provide an update to PCC of the COP 26 outcome following the COP session that took place in Glasgow, 31 October – 13 November 2021.</a:t>
            </a:r>
          </a:p>
          <a:p>
            <a:pPr marL="287655" lvl="0" indent="0" algn="just">
              <a:spcBef>
                <a:spcPts val="0"/>
              </a:spcBef>
              <a:spcAft>
                <a:spcPts val="600"/>
              </a:spcAft>
              <a:buNone/>
            </a:pPr>
            <a:endParaRPr lang="en-US" sz="2000" dirty="0">
              <a:solidFill>
                <a:prstClr val="black"/>
              </a:solidFill>
              <a:ea typeface="Batang"/>
              <a:cs typeface="Arial" panose="020B0604020202020204" pitchFamily="34" charset="0"/>
            </a:endParaRPr>
          </a:p>
        </p:txBody>
      </p:sp>
      <p:sp>
        <p:nvSpPr>
          <p:cNvPr id="11" name="Slide Number Placeholder 10"/>
          <p:cNvSpPr>
            <a:spLocks noGrp="1"/>
          </p:cNvSpPr>
          <p:nvPr>
            <p:ph type="sldNum" sz="quarter" idx="12"/>
          </p:nvPr>
        </p:nvSpPr>
        <p:spPr/>
        <p:txBody>
          <a:bodyPr/>
          <a:lstStyle/>
          <a:p>
            <a:pPr algn="ctr"/>
            <a:fld id="{49E107A0-7B7C-8743-BC43-85A450895BAC}" type="slidenum">
              <a:rPr lang="en-US" sz="1200" smtClean="0">
                <a:latin typeface="Arial" panose="020B0604020202020204" pitchFamily="34" charset="0"/>
                <a:cs typeface="Arial" panose="020B0604020202020204" pitchFamily="34" charset="0"/>
              </a:rPr>
              <a:pPr algn="ctr"/>
              <a:t>2</a:t>
            </a:fld>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7588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a:xfrm>
            <a:off x="457199" y="248303"/>
            <a:ext cx="8498911" cy="578415"/>
          </a:xfrm>
        </p:spPr>
        <p:txBody>
          <a:bodyPr>
            <a:noAutofit/>
          </a:bodyPr>
          <a:lstStyle/>
          <a:p>
            <a:pPr algn="l"/>
            <a:r>
              <a:rPr lang="en-US" sz="2400" b="1" dirty="0"/>
              <a:t>South </a:t>
            </a:r>
            <a:r>
              <a:rPr lang="en-US" sz="2400" b="1" dirty="0" smtClean="0"/>
              <a:t>Africa at COP 26 - </a:t>
            </a:r>
            <a:r>
              <a:rPr lang="en-US" sz="2400" b="1" dirty="0"/>
              <a:t>What did we go there to </a:t>
            </a:r>
            <a:r>
              <a:rPr lang="en-US" sz="2400" b="1" dirty="0" smtClean="0"/>
              <a:t>achieve?</a:t>
            </a:r>
            <a:r>
              <a:rPr lang="en-US" sz="2400" b="1" baseline="-25000" dirty="0" smtClean="0"/>
              <a:t>[</a:t>
            </a:r>
            <a:r>
              <a:rPr lang="en-US" sz="2400" b="1" baseline="-25000" dirty="0"/>
              <a:t>1]</a:t>
            </a:r>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a:xfrm>
            <a:off x="457200" y="942879"/>
            <a:ext cx="8229600" cy="4905693"/>
          </a:xfrm>
        </p:spPr>
        <p:txBody>
          <a:bodyPr>
            <a:noAutofit/>
          </a:bodyPr>
          <a:lstStyle/>
          <a:p>
            <a:pPr lvl="0" algn="just"/>
            <a:r>
              <a:rPr lang="en-US" sz="2000" dirty="0">
                <a:solidFill>
                  <a:prstClr val="black"/>
                </a:solidFill>
                <a:ea typeface="Batang"/>
              </a:rPr>
              <a:t>South Africa aimed to achieve the following at COP 27:</a:t>
            </a:r>
            <a:endParaRPr lang="en-ZA" sz="2000" dirty="0">
              <a:solidFill>
                <a:prstClr val="black"/>
              </a:solidFill>
            </a:endParaRPr>
          </a:p>
          <a:p>
            <a:pPr marL="914400" lvl="1" indent="-457200" algn="just">
              <a:buAutoNum type="arabicPeriod"/>
            </a:pPr>
            <a:r>
              <a:rPr lang="en-US" sz="2000" dirty="0">
                <a:solidFill>
                  <a:prstClr val="black"/>
                </a:solidFill>
              </a:rPr>
              <a:t>Finance:</a:t>
            </a:r>
          </a:p>
          <a:p>
            <a:pPr lvl="1" algn="just"/>
            <a:r>
              <a:rPr lang="en-US" sz="2000" dirty="0">
                <a:solidFill>
                  <a:prstClr val="black"/>
                </a:solidFill>
              </a:rPr>
              <a:t>Secure new commitments of support by developed countries for implementation by developing countries, addressing both mitigation and adaptation</a:t>
            </a:r>
          </a:p>
          <a:p>
            <a:pPr lvl="1" algn="just"/>
            <a:r>
              <a:rPr lang="en-US" sz="2000" dirty="0">
                <a:solidFill>
                  <a:prstClr val="black"/>
                </a:solidFill>
              </a:rPr>
              <a:t>Provide clarity on and commence the process for determining a new and more ambitious goal for long-term finance, increasing beyond the $100 billion per year from 2025</a:t>
            </a:r>
          </a:p>
          <a:p>
            <a:pPr marL="457200" lvl="1" indent="0" algn="just">
              <a:buNone/>
            </a:pPr>
            <a:endParaRPr lang="en-US" sz="2000" dirty="0">
              <a:solidFill>
                <a:prstClr val="black"/>
              </a:solidFill>
            </a:endParaRPr>
          </a:p>
          <a:p>
            <a:pPr marL="457200" lvl="1" indent="0" algn="just">
              <a:buNone/>
            </a:pPr>
            <a:r>
              <a:rPr lang="en-US" sz="2000" dirty="0">
                <a:solidFill>
                  <a:prstClr val="black"/>
                </a:solidFill>
              </a:rPr>
              <a:t>2. Market approaches / Article 6:</a:t>
            </a:r>
          </a:p>
          <a:p>
            <a:pPr lvl="1" algn="just"/>
            <a:r>
              <a:rPr lang="en-US" sz="2000" dirty="0">
                <a:solidFill>
                  <a:prstClr val="black"/>
                </a:solidFill>
              </a:rPr>
              <a:t>Complete work on Market Approaches under Article 6 of the Paris Agreement, </a:t>
            </a:r>
            <a:r>
              <a:rPr lang="en-US" sz="2000" dirty="0" err="1" smtClean="0">
                <a:solidFill>
                  <a:prstClr val="black"/>
                </a:solidFill>
              </a:rPr>
              <a:t>prioritising</a:t>
            </a:r>
            <a:r>
              <a:rPr lang="en-US" sz="2000" dirty="0" smtClean="0">
                <a:solidFill>
                  <a:prstClr val="black"/>
                </a:solidFill>
              </a:rPr>
              <a:t> </a:t>
            </a:r>
            <a:r>
              <a:rPr lang="en-US" sz="2000" dirty="0">
                <a:solidFill>
                  <a:prstClr val="black"/>
                </a:solidFill>
              </a:rPr>
              <a:t>securing a share of proceeds for predictable financing for adaptation;</a:t>
            </a:r>
          </a:p>
          <a:p>
            <a:pPr marL="914400" lvl="2" indent="0" algn="just">
              <a:buNone/>
            </a:pPr>
            <a:endParaRPr lang="en-US" sz="1600" dirty="0">
              <a:solidFill>
                <a:prstClr val="black"/>
              </a:solidFill>
            </a:endParaRPr>
          </a:p>
          <a:p>
            <a:pPr marL="457200" lvl="1" indent="0" algn="just">
              <a:buNone/>
            </a:pPr>
            <a:endParaRPr lang="en-US" sz="2000" dirty="0">
              <a:solidFill>
                <a:prstClr val="black"/>
              </a:solidFill>
            </a:endParaRPr>
          </a:p>
          <a:p>
            <a:pPr marL="914400" lvl="2" indent="0" algn="just">
              <a:buNone/>
            </a:pPr>
            <a:endParaRPr lang="en-US" sz="1600" dirty="0">
              <a:solidFill>
                <a:prstClr val="black"/>
              </a:solidFill>
            </a:endParaRPr>
          </a:p>
        </p:txBody>
      </p:sp>
      <p:sp>
        <p:nvSpPr>
          <p:cNvPr id="4" name="Slide Number Placeholder 3"/>
          <p:cNvSpPr>
            <a:spLocks noGrp="1"/>
          </p:cNvSpPr>
          <p:nvPr>
            <p:ph type="sldNum" sz="quarter" idx="12"/>
          </p:nvPr>
        </p:nvSpPr>
        <p:spPr/>
        <p:txBody>
          <a:bodyPr/>
          <a:lstStyle/>
          <a:p>
            <a:fld id="{49E107A0-7B7C-8743-BC43-85A450895BAC}" type="slidenum">
              <a:rPr lang="en-US" smtClean="0"/>
              <a:t>3</a:t>
            </a:fld>
            <a:endParaRPr lang="en-US" dirty="0"/>
          </a:p>
        </p:txBody>
      </p:sp>
    </p:spTree>
    <p:extLst>
      <p:ext uri="{BB962C8B-B14F-4D97-AF65-F5344CB8AC3E}">
        <p14:creationId xmlns:p14="http://schemas.microsoft.com/office/powerpoint/2010/main" val="1500622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a:xfrm>
            <a:off x="457200" y="136525"/>
            <a:ext cx="8511436" cy="689866"/>
          </a:xfrm>
        </p:spPr>
        <p:txBody>
          <a:bodyPr>
            <a:noAutofit/>
          </a:bodyPr>
          <a:lstStyle/>
          <a:p>
            <a:pPr algn="l"/>
            <a:r>
              <a:rPr lang="en-US" sz="2400" b="1" dirty="0"/>
              <a:t>South Africa’s </a:t>
            </a:r>
            <a:r>
              <a:rPr lang="en-US" sz="2400" b="1" dirty="0" smtClean="0"/>
              <a:t>at COP 26 - What </a:t>
            </a:r>
            <a:r>
              <a:rPr lang="en-US" sz="2400" b="1" dirty="0"/>
              <a:t>did we go there to </a:t>
            </a:r>
            <a:r>
              <a:rPr lang="en-US" sz="2400" b="1" dirty="0" smtClean="0"/>
              <a:t>achieve?</a:t>
            </a:r>
            <a:r>
              <a:rPr lang="en-US" sz="2400" b="1" baseline="-25000" dirty="0" smtClean="0"/>
              <a:t>[</a:t>
            </a:r>
            <a:r>
              <a:rPr lang="en-US" sz="2400" b="1" baseline="-25000" dirty="0"/>
              <a:t>2]</a:t>
            </a:r>
            <a:endParaRPr lang="en-US" sz="2400" b="1" dirty="0"/>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a:xfrm>
            <a:off x="457200" y="826391"/>
            <a:ext cx="8229600" cy="4905693"/>
          </a:xfrm>
        </p:spPr>
        <p:txBody>
          <a:bodyPr>
            <a:noAutofit/>
          </a:bodyPr>
          <a:lstStyle/>
          <a:p>
            <a:pPr marL="457200" lvl="1" indent="0" algn="just">
              <a:buNone/>
            </a:pPr>
            <a:r>
              <a:rPr lang="en-US" sz="2000" dirty="0">
                <a:solidFill>
                  <a:prstClr val="black"/>
                </a:solidFill>
              </a:rPr>
              <a:t>3	Adaptation:</a:t>
            </a:r>
          </a:p>
          <a:p>
            <a:pPr lvl="1" algn="just"/>
            <a:r>
              <a:rPr lang="en-US" sz="2000" dirty="0">
                <a:solidFill>
                  <a:prstClr val="black"/>
                </a:solidFill>
              </a:rPr>
              <a:t>Launch the work program on the operationalization of the Global Goal on 	Adaptation (GGA)</a:t>
            </a:r>
          </a:p>
          <a:p>
            <a:pPr marL="914400" lvl="2" indent="0" algn="just">
              <a:buNone/>
            </a:pPr>
            <a:endParaRPr lang="en-US" sz="1600" dirty="0">
              <a:solidFill>
                <a:prstClr val="black"/>
              </a:solidFill>
            </a:endParaRPr>
          </a:p>
          <a:p>
            <a:pPr marL="457200" lvl="1" indent="0" algn="just">
              <a:buNone/>
            </a:pPr>
            <a:r>
              <a:rPr lang="en-US" sz="2000" dirty="0">
                <a:solidFill>
                  <a:prstClr val="black"/>
                </a:solidFill>
              </a:rPr>
              <a:t>4. 	Reporting / Transparency Framework:</a:t>
            </a:r>
          </a:p>
          <a:p>
            <a:pPr lvl="1" algn="just"/>
            <a:r>
              <a:rPr lang="en-US" sz="2000" dirty="0">
                <a:solidFill>
                  <a:prstClr val="black"/>
                </a:solidFill>
              </a:rPr>
              <a:t>Conclude the elaboration on common reporting formats and tables as this will enhance transparency</a:t>
            </a:r>
          </a:p>
          <a:p>
            <a:pPr marL="457200" lvl="1" indent="0" algn="just">
              <a:buNone/>
            </a:pPr>
            <a:endParaRPr lang="en-US" sz="2000" dirty="0">
              <a:solidFill>
                <a:prstClr val="black"/>
              </a:solidFill>
            </a:endParaRPr>
          </a:p>
          <a:p>
            <a:pPr marL="0" lvl="1" indent="0" algn="just">
              <a:buFont typeface="Arial"/>
              <a:buNone/>
            </a:pPr>
            <a:r>
              <a:rPr lang="en-US" sz="2000" dirty="0">
                <a:solidFill>
                  <a:prstClr val="black"/>
                </a:solidFill>
              </a:rPr>
              <a:t>	5. 	Mitigation:</a:t>
            </a:r>
          </a:p>
          <a:p>
            <a:pPr lvl="1" algn="just"/>
            <a:r>
              <a:rPr lang="en-US" sz="2000" dirty="0">
                <a:solidFill>
                  <a:prstClr val="black"/>
                </a:solidFill>
              </a:rPr>
              <a:t>Conclude consideration of the common time frames for Nationally Determined Contributions (NDCs)</a:t>
            </a:r>
          </a:p>
          <a:p>
            <a:pPr lvl="1" algn="just"/>
            <a:r>
              <a:rPr lang="en-US" sz="2000" dirty="0">
                <a:solidFill>
                  <a:prstClr val="black"/>
                </a:solidFill>
              </a:rPr>
              <a:t>Increased ambition (keeping 1.5 degree alive) through enhanced NDCs and long-term mid-century plans</a:t>
            </a:r>
          </a:p>
          <a:p>
            <a:pPr marL="457200" lvl="1" indent="0" algn="just">
              <a:buNone/>
            </a:pPr>
            <a:r>
              <a:rPr lang="en-US" sz="2000" dirty="0">
                <a:solidFill>
                  <a:prstClr val="black"/>
                </a:solidFill>
              </a:rPr>
              <a:t>6. 	Securing </a:t>
            </a:r>
            <a:r>
              <a:rPr lang="en-US" sz="2000" dirty="0" smtClean="0">
                <a:solidFill>
                  <a:prstClr val="black"/>
                </a:solidFill>
              </a:rPr>
              <a:t>the Special Circumstances </a:t>
            </a:r>
            <a:r>
              <a:rPr lang="en-US" sz="2000" dirty="0">
                <a:solidFill>
                  <a:prstClr val="black"/>
                </a:solidFill>
              </a:rPr>
              <a:t>of Africa</a:t>
            </a:r>
          </a:p>
          <a:p>
            <a:pPr marL="457200" lvl="1" indent="0" algn="just">
              <a:buNone/>
            </a:pPr>
            <a:endParaRPr lang="en-US" sz="2000" dirty="0">
              <a:solidFill>
                <a:prstClr val="black"/>
              </a:solidFill>
            </a:endParaRPr>
          </a:p>
          <a:p>
            <a:pPr marL="914400" lvl="2" indent="0" algn="just">
              <a:buNone/>
            </a:pPr>
            <a:endParaRPr lang="en-US" sz="1600" dirty="0">
              <a:solidFill>
                <a:prstClr val="black"/>
              </a:solidFill>
            </a:endParaRPr>
          </a:p>
        </p:txBody>
      </p:sp>
      <p:sp>
        <p:nvSpPr>
          <p:cNvPr id="4" name="Slide Number Placeholder 3"/>
          <p:cNvSpPr>
            <a:spLocks noGrp="1"/>
          </p:cNvSpPr>
          <p:nvPr>
            <p:ph type="sldNum" sz="quarter" idx="12"/>
          </p:nvPr>
        </p:nvSpPr>
        <p:spPr/>
        <p:txBody>
          <a:bodyPr/>
          <a:lstStyle/>
          <a:p>
            <a:fld id="{49E107A0-7B7C-8743-BC43-85A450895BAC}" type="slidenum">
              <a:rPr lang="en-US" smtClean="0"/>
              <a:t>4</a:t>
            </a:fld>
            <a:endParaRPr lang="en-US" dirty="0"/>
          </a:p>
        </p:txBody>
      </p:sp>
    </p:spTree>
    <p:extLst>
      <p:ext uri="{BB962C8B-B14F-4D97-AF65-F5344CB8AC3E}">
        <p14:creationId xmlns:p14="http://schemas.microsoft.com/office/powerpoint/2010/main" val="4015311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p:txBody>
          <a:bodyPr>
            <a:noAutofit/>
          </a:bodyPr>
          <a:lstStyle/>
          <a:p>
            <a:r>
              <a:rPr lang="en-US" sz="2400" b="1" kern="0" dirty="0">
                <a:solidFill>
                  <a:prstClr val="black"/>
                </a:solidFill>
                <a:latin typeface="Arial"/>
                <a:cs typeface="Arial" panose="020B0604020202020204" pitchFamily="34" charset="0"/>
              </a:rPr>
              <a:t>OUTCOMES</a:t>
            </a:r>
            <a:r>
              <a:rPr lang="en-US" sz="2400" b="1" kern="0" baseline="-25000" dirty="0">
                <a:solidFill>
                  <a:prstClr val="black"/>
                </a:solidFill>
                <a:latin typeface="Arial"/>
                <a:cs typeface="Arial" panose="020B0604020202020204" pitchFamily="34" charset="0"/>
              </a:rPr>
              <a:t>[1] </a:t>
            </a:r>
            <a:endParaRPr lang="en-US" sz="2400" baseline="-25000" dirty="0"/>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a:xfrm>
            <a:off x="134754" y="785919"/>
            <a:ext cx="8874492" cy="4880009"/>
          </a:xfrm>
        </p:spPr>
        <p:txBody>
          <a:bodyPr>
            <a:noAutofit/>
          </a:bodyPr>
          <a:lstStyle/>
          <a:p>
            <a:pPr lvl="0">
              <a:lnSpc>
                <a:spcPct val="120000"/>
              </a:lnSpc>
              <a:spcBef>
                <a:spcPts val="0"/>
              </a:spcBef>
              <a:spcAft>
                <a:spcPts val="600"/>
              </a:spcAft>
              <a:buAutoNum type="arabicPeriod"/>
            </a:pPr>
            <a:r>
              <a:rPr lang="en-US" sz="1800" b="1" dirty="0"/>
              <a:t>FINANCE: </a:t>
            </a:r>
          </a:p>
          <a:p>
            <a:pPr>
              <a:lnSpc>
                <a:spcPct val="120000"/>
              </a:lnSpc>
              <a:spcBef>
                <a:spcPts val="0"/>
              </a:spcBef>
              <a:spcAft>
                <a:spcPts val="600"/>
              </a:spcAft>
            </a:pPr>
            <a:r>
              <a:rPr lang="en-ZA" sz="1800" dirty="0"/>
              <a:t>The </a:t>
            </a:r>
            <a:r>
              <a:rPr lang="en-ZA" sz="1800" b="1" i="1" dirty="0"/>
              <a:t>deliberations on a new collective global goal</a:t>
            </a:r>
            <a:r>
              <a:rPr lang="en-ZA" sz="1800" dirty="0"/>
              <a:t> on climate finance support for developing countries have been initiated.</a:t>
            </a:r>
          </a:p>
          <a:p>
            <a:pPr marL="0" indent="0">
              <a:lnSpc>
                <a:spcPct val="120000"/>
              </a:lnSpc>
              <a:spcBef>
                <a:spcPts val="0"/>
              </a:spcBef>
              <a:spcAft>
                <a:spcPts val="600"/>
              </a:spcAft>
              <a:buNone/>
            </a:pPr>
            <a:endParaRPr lang="en-ZA" sz="1800" dirty="0"/>
          </a:p>
          <a:p>
            <a:pPr>
              <a:spcBef>
                <a:spcPts val="0"/>
              </a:spcBef>
              <a:spcAft>
                <a:spcPts val="600"/>
              </a:spcAft>
            </a:pPr>
            <a:r>
              <a:rPr lang="en-ZA" sz="1800" dirty="0"/>
              <a:t>The agenda item on </a:t>
            </a:r>
            <a:r>
              <a:rPr lang="en-ZA" sz="1800" b="1" dirty="0"/>
              <a:t>long time finance for developing countries</a:t>
            </a:r>
            <a:r>
              <a:rPr lang="en-ZA" sz="1800" dirty="0"/>
              <a:t>, which was to have ended at COP26, will </a:t>
            </a:r>
            <a:r>
              <a:rPr lang="en-ZA" sz="1800" b="1" i="1" dirty="0"/>
              <a:t>continue under the Convention until 2027</a:t>
            </a:r>
            <a:r>
              <a:rPr lang="en-ZA" sz="1800" dirty="0"/>
              <a:t>, with a specific focus on reviewing and monitoring the US$ 100 billion per annum goal from 2021 until 2025. </a:t>
            </a:r>
          </a:p>
          <a:p>
            <a:pPr marL="0" indent="0">
              <a:spcBef>
                <a:spcPts val="0"/>
              </a:spcBef>
              <a:spcAft>
                <a:spcPts val="600"/>
              </a:spcAft>
              <a:buNone/>
            </a:pPr>
            <a:endParaRPr lang="en-ZA" sz="1800" dirty="0"/>
          </a:p>
          <a:p>
            <a:pPr>
              <a:spcBef>
                <a:spcPts val="0"/>
              </a:spcBef>
              <a:spcAft>
                <a:spcPts val="600"/>
              </a:spcAft>
            </a:pPr>
            <a:r>
              <a:rPr lang="en-ZA" sz="1800" dirty="0"/>
              <a:t>A </a:t>
            </a:r>
            <a:r>
              <a:rPr lang="en-ZA" sz="1800" b="1" i="1" dirty="0"/>
              <a:t>platform</a:t>
            </a:r>
            <a:r>
              <a:rPr lang="en-ZA" sz="1800" dirty="0"/>
              <a:t> has been set up  to address both the </a:t>
            </a:r>
            <a:r>
              <a:rPr lang="en-ZA" sz="1800" b="1" i="1" dirty="0"/>
              <a:t>Just Transition and alignment of financial flows</a:t>
            </a:r>
            <a:r>
              <a:rPr lang="en-ZA" sz="1800" dirty="0"/>
              <a:t>, consistent with a pathway towards a low greenhouse gas emission future and climate resilient development. </a:t>
            </a:r>
          </a:p>
          <a:p>
            <a:pPr marL="0" indent="0">
              <a:spcBef>
                <a:spcPts val="0"/>
              </a:spcBef>
              <a:spcAft>
                <a:spcPts val="600"/>
              </a:spcAft>
              <a:buNone/>
            </a:pPr>
            <a:endParaRPr lang="en-ZA" sz="1800" dirty="0"/>
          </a:p>
          <a:p>
            <a:pPr>
              <a:spcBef>
                <a:spcPts val="0"/>
              </a:spcBef>
              <a:spcAft>
                <a:spcPts val="600"/>
              </a:spcAft>
            </a:pPr>
            <a:r>
              <a:rPr lang="en-ZA" sz="1800" dirty="0"/>
              <a:t>An </a:t>
            </a:r>
            <a:r>
              <a:rPr lang="en-ZA" sz="1800" b="1" i="1" dirty="0"/>
              <a:t>additional $300 million has been pledged by developed </a:t>
            </a:r>
            <a:r>
              <a:rPr lang="en-ZA" sz="1800" dirty="0"/>
              <a:t>countries for the Least Developed Country Fund and </a:t>
            </a:r>
            <a:r>
              <a:rPr lang="en-ZA" sz="1800" b="1" i="1" dirty="0"/>
              <a:t>$450 million towards the Adaptation Fund</a:t>
            </a:r>
            <a:r>
              <a:rPr lang="en-ZA" sz="1800" dirty="0"/>
              <a:t>. Dedicated climate finance to the Global Environment Facility (GEF) will be increased.</a:t>
            </a:r>
          </a:p>
        </p:txBody>
      </p:sp>
      <p:sp>
        <p:nvSpPr>
          <p:cNvPr id="11" name="Slide Number Placeholder 10"/>
          <p:cNvSpPr>
            <a:spLocks noGrp="1"/>
          </p:cNvSpPr>
          <p:nvPr>
            <p:ph type="sldNum" sz="quarter" idx="12"/>
          </p:nvPr>
        </p:nvSpPr>
        <p:spPr/>
        <p:txBody>
          <a:bodyPr/>
          <a:lstStyle/>
          <a:p>
            <a:pPr algn="ctr"/>
            <a:fld id="{49E107A0-7B7C-8743-BC43-85A450895BAC}" type="slidenum">
              <a:rPr lang="en-US" sz="1200" smtClean="0">
                <a:latin typeface="Arial" panose="020B0604020202020204" pitchFamily="34" charset="0"/>
                <a:cs typeface="Arial" panose="020B0604020202020204" pitchFamily="34" charset="0"/>
              </a:rPr>
              <a:pPr algn="ctr"/>
              <a:t>5</a:t>
            </a:fld>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9121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p:txBody>
          <a:bodyPr>
            <a:noAutofit/>
          </a:bodyPr>
          <a:lstStyle/>
          <a:p>
            <a:r>
              <a:rPr lang="en-US" sz="2400" b="1" kern="0" dirty="0">
                <a:solidFill>
                  <a:prstClr val="black"/>
                </a:solidFill>
                <a:latin typeface="Arial"/>
                <a:cs typeface="Arial" panose="020B0604020202020204" pitchFamily="34" charset="0"/>
              </a:rPr>
              <a:t>OUTCOMES</a:t>
            </a:r>
            <a:r>
              <a:rPr lang="en-US" sz="2400" b="1" kern="0" baseline="-25000" dirty="0">
                <a:solidFill>
                  <a:prstClr val="black"/>
                </a:solidFill>
                <a:latin typeface="Arial"/>
                <a:cs typeface="Arial" panose="020B0604020202020204" pitchFamily="34" charset="0"/>
              </a:rPr>
              <a:t>[2]</a:t>
            </a:r>
            <a:r>
              <a:rPr lang="en-US" sz="2400" b="1" kern="0" dirty="0">
                <a:solidFill>
                  <a:prstClr val="black"/>
                </a:solidFill>
                <a:latin typeface="Arial"/>
                <a:cs typeface="Arial" panose="020B0604020202020204" pitchFamily="34" charset="0"/>
              </a:rPr>
              <a:t> </a:t>
            </a:r>
            <a:endParaRPr lang="en-US" sz="2400" dirty="0"/>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a:xfrm>
            <a:off x="134754" y="991402"/>
            <a:ext cx="8874492" cy="4880009"/>
          </a:xfrm>
        </p:spPr>
        <p:txBody>
          <a:bodyPr>
            <a:noAutofit/>
          </a:bodyPr>
          <a:lstStyle/>
          <a:p>
            <a:pPr algn="just">
              <a:spcBef>
                <a:spcPts val="0"/>
              </a:spcBef>
              <a:spcAft>
                <a:spcPts val="600"/>
              </a:spcAft>
              <a:buAutoNum type="arabicPeriod" startAt="2"/>
            </a:pPr>
            <a:r>
              <a:rPr lang="en-US" sz="1800" b="1" dirty="0">
                <a:solidFill>
                  <a:prstClr val="black"/>
                </a:solidFill>
                <a:cs typeface="Arial" panose="020B0604020202020204" pitchFamily="34" charset="0"/>
              </a:rPr>
              <a:t>CARBON MARKETS: </a:t>
            </a:r>
          </a:p>
          <a:p>
            <a:pPr algn="just">
              <a:spcBef>
                <a:spcPts val="0"/>
              </a:spcBef>
              <a:spcAft>
                <a:spcPts val="600"/>
              </a:spcAft>
            </a:pPr>
            <a:r>
              <a:rPr lang="en-US" sz="1800" dirty="0">
                <a:solidFill>
                  <a:prstClr val="black"/>
                </a:solidFill>
                <a:cs typeface="Arial" panose="020B0604020202020204" pitchFamily="34" charset="0"/>
              </a:rPr>
              <a:t>After six years of intense and difficult technical discussions, there was agreement on the establishment of carbon markets under Article 6 of the Paris Agreement. </a:t>
            </a:r>
          </a:p>
          <a:p>
            <a:pPr algn="just">
              <a:spcBef>
                <a:spcPts val="0"/>
              </a:spcBef>
              <a:spcAft>
                <a:spcPts val="600"/>
              </a:spcAft>
            </a:pPr>
            <a:r>
              <a:rPr lang="en-US" sz="1800" dirty="0">
                <a:solidFill>
                  <a:prstClr val="black"/>
                </a:solidFill>
                <a:cs typeface="Arial" panose="020B0604020202020204" pitchFamily="34" charset="0"/>
              </a:rPr>
              <a:t>Africa’s key requirement of using the markets to secure a predictable and at-scale source of funding for adaptation is partly accommodated through a voluntary share of proceeds contribution to the Adaptation Fund from the Article 6.4 mechanism and reporting under the enhanced transparency framework</a:t>
            </a:r>
          </a:p>
          <a:p>
            <a:pPr marL="0" indent="0" algn="just">
              <a:spcBef>
                <a:spcPts val="600"/>
              </a:spcBef>
              <a:buNone/>
            </a:pPr>
            <a:r>
              <a:rPr lang="en-US" sz="1800" b="1" dirty="0"/>
              <a:t>3.	ADAPTATION:</a:t>
            </a:r>
          </a:p>
          <a:p>
            <a:pPr algn="just">
              <a:spcBef>
                <a:spcPts val="600"/>
              </a:spcBef>
            </a:pPr>
            <a:r>
              <a:rPr lang="en-US" sz="1800" dirty="0"/>
              <a:t>A two-year work programme has been agreed to </a:t>
            </a:r>
            <a:r>
              <a:rPr lang="en-US" sz="1800" dirty="0" err="1"/>
              <a:t>operationalise</a:t>
            </a:r>
            <a:r>
              <a:rPr lang="en-US" sz="1800" dirty="0"/>
              <a:t> the Global Goal on Adaptation under the CMA, as the governing body of the Paris Agreement.</a:t>
            </a:r>
          </a:p>
          <a:p>
            <a:pPr marL="0" indent="0" algn="just">
              <a:spcBef>
                <a:spcPts val="600"/>
              </a:spcBef>
              <a:buNone/>
            </a:pPr>
            <a:endParaRPr lang="en-US" sz="1800" dirty="0"/>
          </a:p>
          <a:p>
            <a:pPr marL="0" indent="0" algn="just">
              <a:spcBef>
                <a:spcPts val="600"/>
              </a:spcBef>
              <a:buNone/>
            </a:pPr>
            <a:r>
              <a:rPr lang="en-US" sz="1800" b="1" dirty="0">
                <a:solidFill>
                  <a:prstClr val="black"/>
                </a:solidFill>
              </a:rPr>
              <a:t>4. 	REPORTING / TRANSPARENCY FRAMEWORK:</a:t>
            </a:r>
            <a:endParaRPr lang="en-US" sz="1800" dirty="0"/>
          </a:p>
          <a:p>
            <a:pPr algn="just">
              <a:spcBef>
                <a:spcPts val="600"/>
              </a:spcBef>
            </a:pPr>
            <a:r>
              <a:rPr lang="en-US" sz="1800" dirty="0">
                <a:cs typeface="Arial" panose="020B0604020202020204" pitchFamily="34" charset="0"/>
              </a:rPr>
              <a:t>The enhanced transparency framework was concluded following extensive discussions by Parties.</a:t>
            </a:r>
          </a:p>
          <a:p>
            <a:pPr algn="just">
              <a:spcBef>
                <a:spcPts val="600"/>
              </a:spcBef>
            </a:pPr>
            <a:endParaRPr lang="en-US" sz="1800" dirty="0"/>
          </a:p>
          <a:p>
            <a:pPr algn="just">
              <a:spcBef>
                <a:spcPts val="0"/>
              </a:spcBef>
              <a:spcAft>
                <a:spcPts val="600"/>
              </a:spcAft>
            </a:pPr>
            <a:endParaRPr lang="en-US" sz="1800" dirty="0">
              <a:solidFill>
                <a:prstClr val="black"/>
              </a:solidFill>
              <a:cs typeface="Arial" panose="020B0604020202020204" pitchFamily="34" charset="0"/>
            </a:endParaRPr>
          </a:p>
          <a:p>
            <a:pPr marL="0" indent="0" algn="just">
              <a:spcBef>
                <a:spcPts val="0"/>
              </a:spcBef>
              <a:spcAft>
                <a:spcPts val="600"/>
              </a:spcAft>
              <a:buNone/>
            </a:pPr>
            <a:endParaRPr lang="en-ZA" sz="1800" dirty="0">
              <a:cs typeface="Arial" panose="020B0604020202020204" pitchFamily="34" charset="0"/>
            </a:endParaRPr>
          </a:p>
        </p:txBody>
      </p:sp>
      <p:sp>
        <p:nvSpPr>
          <p:cNvPr id="11" name="Slide Number Placeholder 10"/>
          <p:cNvSpPr>
            <a:spLocks noGrp="1"/>
          </p:cNvSpPr>
          <p:nvPr>
            <p:ph type="sldNum" sz="quarter" idx="12"/>
          </p:nvPr>
        </p:nvSpPr>
        <p:spPr/>
        <p:txBody>
          <a:bodyPr/>
          <a:lstStyle/>
          <a:p>
            <a:pPr algn="ctr"/>
            <a:fld id="{49E107A0-7B7C-8743-BC43-85A450895BAC}" type="slidenum">
              <a:rPr lang="en-US" sz="1200" smtClean="0">
                <a:latin typeface="Arial" panose="020B0604020202020204" pitchFamily="34" charset="0"/>
                <a:cs typeface="Arial" panose="020B0604020202020204" pitchFamily="34" charset="0"/>
              </a:rPr>
              <a:pPr algn="ctr"/>
              <a:t>6</a:t>
            </a:fld>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1829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p:txBody>
          <a:bodyPr>
            <a:noAutofit/>
          </a:bodyPr>
          <a:lstStyle/>
          <a:p>
            <a:r>
              <a:rPr lang="en-US" sz="2400" b="1" kern="0" dirty="0">
                <a:solidFill>
                  <a:prstClr val="black"/>
                </a:solidFill>
                <a:latin typeface="Arial"/>
                <a:cs typeface="Arial" panose="020B0604020202020204" pitchFamily="34" charset="0"/>
              </a:rPr>
              <a:t>OUTCOMES</a:t>
            </a:r>
            <a:r>
              <a:rPr lang="en-US" sz="2400" b="1" kern="0" baseline="-25000" dirty="0">
                <a:solidFill>
                  <a:prstClr val="black"/>
                </a:solidFill>
                <a:latin typeface="Arial"/>
                <a:cs typeface="Arial" panose="020B0604020202020204" pitchFamily="34" charset="0"/>
              </a:rPr>
              <a:t>[3]</a:t>
            </a:r>
            <a:r>
              <a:rPr lang="en-US" sz="2400" b="1" kern="0" dirty="0">
                <a:solidFill>
                  <a:prstClr val="black"/>
                </a:solidFill>
                <a:latin typeface="Arial"/>
                <a:cs typeface="Arial" panose="020B0604020202020204" pitchFamily="34" charset="0"/>
              </a:rPr>
              <a:t> </a:t>
            </a:r>
            <a:endParaRPr lang="en-US" sz="2400" dirty="0"/>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p:txBody>
          <a:bodyPr>
            <a:noAutofit/>
          </a:bodyPr>
          <a:lstStyle/>
          <a:p>
            <a:pPr marL="0" indent="0" algn="just">
              <a:spcBef>
                <a:spcPts val="0"/>
              </a:spcBef>
              <a:spcAft>
                <a:spcPts val="600"/>
              </a:spcAft>
              <a:buNone/>
            </a:pPr>
            <a:r>
              <a:rPr lang="en-ZA" sz="1800" b="1" dirty="0">
                <a:cs typeface="Arial" panose="020B0604020202020204" pitchFamily="34" charset="0"/>
              </a:rPr>
              <a:t>5.	MITIGATION: </a:t>
            </a:r>
          </a:p>
          <a:p>
            <a:pPr algn="just">
              <a:spcBef>
                <a:spcPts val="600"/>
              </a:spcBef>
              <a:spcAft>
                <a:spcPts val="600"/>
              </a:spcAft>
            </a:pPr>
            <a:r>
              <a:rPr lang="en-ZA" sz="1800" dirty="0">
                <a:cs typeface="Arial" panose="020B0604020202020204" pitchFamily="34" charset="0"/>
              </a:rPr>
              <a:t>Parties have agreed on a 5-year common time frame for the implementation of the 	Nationally Determined Contribution starting in 2031. </a:t>
            </a:r>
          </a:p>
          <a:p>
            <a:r>
              <a:rPr lang="en-US" sz="1800" dirty="0"/>
              <a:t>Parties have agreed to keeping </a:t>
            </a:r>
            <a:r>
              <a:rPr lang="en-US" sz="1800" i="1" dirty="0"/>
              <a:t>to 1.5 degrees alive- a call for aligning NDC with this goal</a:t>
            </a:r>
            <a:r>
              <a:rPr lang="en-US" sz="1800" dirty="0"/>
              <a:t>. </a:t>
            </a:r>
          </a:p>
          <a:p>
            <a:r>
              <a:rPr lang="en-US" sz="1800" dirty="0"/>
              <a:t>An </a:t>
            </a:r>
            <a:r>
              <a:rPr lang="en-US" sz="1800" b="1" i="1" dirty="0"/>
              <a:t>annual mitigation ambition work program has been established</a:t>
            </a:r>
            <a:r>
              <a:rPr lang="en-US" sz="1800" dirty="0"/>
              <a:t>, coupled with ministerial roundtables, to assess progress on implementation.</a:t>
            </a:r>
          </a:p>
          <a:p>
            <a:pPr marL="0" indent="0">
              <a:buNone/>
            </a:pPr>
            <a:endParaRPr lang="en-US" sz="1800" b="1" dirty="0"/>
          </a:p>
          <a:p>
            <a:pPr marL="0" indent="0" algn="just">
              <a:spcBef>
                <a:spcPts val="600"/>
              </a:spcBef>
              <a:spcAft>
                <a:spcPts val="600"/>
              </a:spcAft>
              <a:buNone/>
            </a:pPr>
            <a:r>
              <a:rPr lang="en-US" sz="1800" b="1" dirty="0">
                <a:solidFill>
                  <a:prstClr val="black"/>
                </a:solidFill>
              </a:rPr>
              <a:t>6. 	SECURING </a:t>
            </a:r>
            <a:r>
              <a:rPr lang="en-US" sz="1800" b="1" dirty="0" smtClean="0">
                <a:solidFill>
                  <a:prstClr val="black"/>
                </a:solidFill>
              </a:rPr>
              <a:t>THE SPECIAL CIRCUMSTANCES </a:t>
            </a:r>
            <a:r>
              <a:rPr lang="en-US" sz="1800" b="1" dirty="0">
                <a:solidFill>
                  <a:prstClr val="black"/>
                </a:solidFill>
              </a:rPr>
              <a:t>OF AFRICA</a:t>
            </a:r>
            <a:endParaRPr lang="en-ZA" sz="1800" dirty="0">
              <a:cs typeface="Arial" panose="020B0604020202020204" pitchFamily="34" charset="0"/>
            </a:endParaRPr>
          </a:p>
          <a:p>
            <a:pPr algn="just">
              <a:spcBef>
                <a:spcPts val="0"/>
              </a:spcBef>
              <a:spcAft>
                <a:spcPts val="600"/>
              </a:spcAft>
            </a:pPr>
            <a:r>
              <a:rPr lang="en-ZA" sz="1800" dirty="0">
                <a:cs typeface="Arial" panose="020B0604020202020204" pitchFamily="34" charset="0"/>
              </a:rPr>
              <a:t>Remains unresolved</a:t>
            </a:r>
          </a:p>
          <a:p>
            <a:pPr marL="0" indent="0" algn="just">
              <a:spcBef>
                <a:spcPts val="0"/>
              </a:spcBef>
              <a:spcAft>
                <a:spcPts val="600"/>
              </a:spcAft>
              <a:buNone/>
            </a:pPr>
            <a:endParaRPr lang="en-US" sz="1800" dirty="0">
              <a:cs typeface="Arial" panose="020B0604020202020204" pitchFamily="34" charset="0"/>
            </a:endParaRPr>
          </a:p>
          <a:p>
            <a:pPr algn="just">
              <a:spcBef>
                <a:spcPts val="0"/>
              </a:spcBef>
              <a:spcAft>
                <a:spcPts val="600"/>
              </a:spcAft>
            </a:pPr>
            <a:endParaRPr lang="en-ZA" sz="1800" dirty="0">
              <a:cs typeface="Arial" panose="020B0604020202020204" pitchFamily="34" charset="0"/>
            </a:endParaRPr>
          </a:p>
        </p:txBody>
      </p:sp>
      <p:sp>
        <p:nvSpPr>
          <p:cNvPr id="11" name="Slide Number Placeholder 10"/>
          <p:cNvSpPr>
            <a:spLocks noGrp="1"/>
          </p:cNvSpPr>
          <p:nvPr>
            <p:ph type="sldNum" sz="quarter" idx="12"/>
          </p:nvPr>
        </p:nvSpPr>
        <p:spPr/>
        <p:txBody>
          <a:bodyPr/>
          <a:lstStyle/>
          <a:p>
            <a:pPr algn="ctr"/>
            <a:fld id="{49E107A0-7B7C-8743-BC43-85A450895BAC}" type="slidenum">
              <a:rPr lang="en-US" sz="1200" smtClean="0">
                <a:latin typeface="Arial" panose="020B0604020202020204" pitchFamily="34" charset="0"/>
                <a:cs typeface="Arial" panose="020B0604020202020204" pitchFamily="34" charset="0"/>
              </a:rPr>
              <a:pPr algn="ctr"/>
              <a:t>7</a:t>
            </a:fld>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849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9E8D5-323A-414F-A6AB-37A62C231DBC}"/>
              </a:ext>
            </a:extLst>
          </p:cNvPr>
          <p:cNvSpPr>
            <a:spLocks noGrp="1"/>
          </p:cNvSpPr>
          <p:nvPr>
            <p:ph type="title"/>
          </p:nvPr>
        </p:nvSpPr>
        <p:spPr/>
        <p:txBody>
          <a:bodyPr>
            <a:normAutofit/>
          </a:bodyPr>
          <a:lstStyle/>
          <a:p>
            <a:pPr algn="l"/>
            <a:r>
              <a:rPr lang="en-US" sz="2400" b="1" kern="0" dirty="0">
                <a:solidFill>
                  <a:prstClr val="black"/>
                </a:solidFill>
                <a:latin typeface="Arial"/>
                <a:cs typeface="Arial" panose="020B0604020202020204" pitchFamily="34" charset="0"/>
              </a:rPr>
              <a:t>THE $8.5 BN OFFER TO SOUTH AFRICA</a:t>
            </a:r>
            <a:r>
              <a:rPr lang="en-US" sz="2400" b="1" kern="0" baseline="-25000" dirty="0">
                <a:solidFill>
                  <a:prstClr val="black"/>
                </a:solidFill>
                <a:latin typeface="Arial"/>
                <a:cs typeface="Arial" panose="020B0604020202020204" pitchFamily="34" charset="0"/>
              </a:rPr>
              <a:t>[1]</a:t>
            </a:r>
            <a:endParaRPr lang="en-GB" baseline="-25000" dirty="0"/>
          </a:p>
        </p:txBody>
      </p:sp>
      <p:sp>
        <p:nvSpPr>
          <p:cNvPr id="3" name="Content Placeholder 2">
            <a:extLst>
              <a:ext uri="{FF2B5EF4-FFF2-40B4-BE49-F238E27FC236}">
                <a16:creationId xmlns:a16="http://schemas.microsoft.com/office/drawing/2014/main" id="{190A130F-62A5-B44E-AB31-F2ACBE51522B}"/>
              </a:ext>
            </a:extLst>
          </p:cNvPr>
          <p:cNvSpPr>
            <a:spLocks noGrp="1"/>
          </p:cNvSpPr>
          <p:nvPr>
            <p:ph idx="1"/>
          </p:nvPr>
        </p:nvSpPr>
        <p:spPr/>
        <p:txBody>
          <a:bodyPr>
            <a:noAutofit/>
          </a:bodyPr>
          <a:lstStyle/>
          <a:p>
            <a:pPr algn="just"/>
            <a:r>
              <a:rPr lang="en-ZA" sz="2000" dirty="0"/>
              <a:t>A joint negotiations team has been established between South Africa and the partner group of countries to discuss an investment plan and financing modalities as reflected in the Political Declaration</a:t>
            </a:r>
          </a:p>
          <a:p>
            <a:pPr algn="just"/>
            <a:r>
              <a:rPr lang="en-ZA" sz="2000" dirty="0"/>
              <a:t>South Africa has established a Finance Work Stream under the leadership of Mr Daniel </a:t>
            </a:r>
            <a:r>
              <a:rPr lang="en-ZA" sz="2000" dirty="0" err="1"/>
              <a:t>Mminele</a:t>
            </a:r>
            <a:r>
              <a:rPr lang="en-ZA" sz="2000" dirty="0"/>
              <a:t> to work on the details of the of the financial offer</a:t>
            </a:r>
          </a:p>
          <a:p>
            <a:pPr algn="just"/>
            <a:r>
              <a:rPr lang="en-ZA" sz="2000" dirty="0"/>
              <a:t>The Presidential Climate Finance Task Team will analyse the offer with a view to advising cabinet on its composition, affordability,  alignment with our regulatory environment, engage with partner countries; coordinate relevant government departments, development finance institutions, and the private sector; and oversee the development of relevant financing mechanisms and facilities to enable the flow of international climate finance to support South Africa’s just transition in the electricity, electric vehicles and green hydrogen sectors.</a:t>
            </a:r>
          </a:p>
          <a:p>
            <a:pPr algn="just"/>
            <a:r>
              <a:rPr lang="en-ZA" sz="2000" dirty="0"/>
              <a:t>The joint negotiations process is expected to be finalised over the next six to twelve months. </a:t>
            </a:r>
            <a:endParaRPr lang="en-GB" sz="2000" dirty="0"/>
          </a:p>
          <a:p>
            <a:endParaRPr lang="en-GB" sz="2000" dirty="0"/>
          </a:p>
        </p:txBody>
      </p:sp>
      <p:sp>
        <p:nvSpPr>
          <p:cNvPr id="7" name="Slide Number Placeholder 10"/>
          <p:cNvSpPr>
            <a:spLocks noGrp="1"/>
          </p:cNvSpPr>
          <p:nvPr>
            <p:ph type="sldNum" sz="quarter" idx="12"/>
          </p:nvPr>
        </p:nvSpPr>
        <p:spPr>
          <a:xfrm>
            <a:off x="6553200" y="6356350"/>
            <a:ext cx="2133600" cy="365125"/>
          </a:xfrm>
        </p:spPr>
        <p:txBody>
          <a:bodyPr/>
          <a:lstStyle/>
          <a:p>
            <a:pPr algn="ctr"/>
            <a:fld id="{49E107A0-7B7C-8743-BC43-85A450895BAC}" type="slidenum">
              <a:rPr lang="en-US" sz="1200" smtClean="0">
                <a:latin typeface="Arial" panose="020B0604020202020204" pitchFamily="34" charset="0"/>
                <a:cs typeface="Arial" panose="020B0604020202020204" pitchFamily="34" charset="0"/>
              </a:rPr>
              <a:pPr algn="ctr"/>
              <a:t>8</a:t>
            </a:fld>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2378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a:xfrm>
            <a:off x="134754" y="102525"/>
            <a:ext cx="8874492" cy="661563"/>
          </a:xfrm>
        </p:spPr>
        <p:txBody>
          <a:bodyPr>
            <a:noAutofit/>
          </a:bodyPr>
          <a:lstStyle/>
          <a:p>
            <a:r>
              <a:rPr lang="en-US" sz="2400" b="1" kern="0" dirty="0">
                <a:solidFill>
                  <a:prstClr val="black"/>
                </a:solidFill>
                <a:latin typeface="Arial"/>
                <a:cs typeface="Arial" panose="020B0604020202020204" pitchFamily="34" charset="0"/>
              </a:rPr>
              <a:t>WAY FORWARD FOR COP 27</a:t>
            </a:r>
            <a:r>
              <a:rPr lang="en-US" sz="2400" b="1" kern="0" baseline="-25000" dirty="0">
                <a:solidFill>
                  <a:prstClr val="black"/>
                </a:solidFill>
                <a:latin typeface="Arial"/>
                <a:cs typeface="Arial" panose="020B0604020202020204" pitchFamily="34" charset="0"/>
              </a:rPr>
              <a:t>[1]</a:t>
            </a:r>
            <a:endParaRPr lang="en-US" sz="2400" dirty="0"/>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a:xfrm>
            <a:off x="134754" y="676406"/>
            <a:ext cx="8874492" cy="5195006"/>
          </a:xfrm>
        </p:spPr>
        <p:txBody>
          <a:bodyPr>
            <a:noAutofit/>
          </a:bodyPr>
          <a:lstStyle/>
          <a:p>
            <a:pPr algn="just"/>
            <a:r>
              <a:rPr lang="en-US" sz="1800" dirty="0"/>
              <a:t>AMCEN and the AFRICA GROUP OF NEGOTIATORS will continue to represent the continent at COP27</a:t>
            </a:r>
          </a:p>
          <a:p>
            <a:pPr algn="just"/>
            <a:r>
              <a:rPr lang="en-ZA" sz="1800" dirty="0"/>
              <a:t>COP 27 should focus on issues that did not make sufficient progress in Glasgow, including the following:</a:t>
            </a:r>
          </a:p>
          <a:p>
            <a:pPr lvl="1" algn="just"/>
            <a:r>
              <a:rPr lang="en-ZA" sz="1800" dirty="0"/>
              <a:t>Finance: We expect an increased new and quantified long-term goal for finance – and clear signals that financial commitments by developed country will be met. We would like to see roadmaps for how such support to be committed and delivered, and we remain increasing concerned as to how these so-called new resources will be accessed by developing countries. </a:t>
            </a:r>
          </a:p>
          <a:p>
            <a:pPr lvl="1" algn="just"/>
            <a:r>
              <a:rPr lang="en-ZA" sz="1800" dirty="0"/>
              <a:t>Adaptation:</a:t>
            </a:r>
            <a:r>
              <a:rPr lang="en-ZA" sz="1800" b="1" dirty="0"/>
              <a:t> </a:t>
            </a:r>
            <a:r>
              <a:rPr lang="en-ZA" sz="1800" dirty="0"/>
              <a:t>We expect good progress on the Glasgow–Sharm el-Sheikh work programme on the global goal on adaptation (GGA), including understanding the goal, metrics for contributions towards the GGA, and how such contributions and financial support for them can be considered adequate and fair. </a:t>
            </a:r>
          </a:p>
          <a:p>
            <a:pPr lvl="1" algn="just"/>
            <a:r>
              <a:rPr lang="en-ZA" sz="1800" dirty="0"/>
              <a:t>Loss &amp; Damage: Funding for L&amp;D is critical. This conversation should lead to a decision and concrete outcome on financing for loss and damage. We expect substantive progress on the Glasgow Dialogue on funding L&amp;D.</a:t>
            </a:r>
          </a:p>
          <a:p>
            <a:pPr marL="0" indent="0" algn="just">
              <a:buNone/>
            </a:pPr>
            <a:endParaRPr lang="en-US" sz="1800" dirty="0"/>
          </a:p>
        </p:txBody>
      </p:sp>
      <p:sp>
        <p:nvSpPr>
          <p:cNvPr id="11" name="Slide Number Placeholder 10"/>
          <p:cNvSpPr>
            <a:spLocks noGrp="1"/>
          </p:cNvSpPr>
          <p:nvPr>
            <p:ph type="sldNum" sz="quarter" idx="12"/>
          </p:nvPr>
        </p:nvSpPr>
        <p:spPr/>
        <p:txBody>
          <a:bodyPr/>
          <a:lstStyle/>
          <a:p>
            <a:pPr algn="ctr"/>
            <a:fld id="{49E107A0-7B7C-8743-BC43-85A450895BAC}" type="slidenum">
              <a:rPr lang="en-US" sz="1200" smtClean="0">
                <a:latin typeface="Arial" panose="020B0604020202020204" pitchFamily="34" charset="0"/>
                <a:cs typeface="Arial" panose="020B0604020202020204" pitchFamily="34" charset="0"/>
              </a:rPr>
              <a:pPr algn="ctr"/>
              <a:t>9</a:t>
            </a:fld>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9001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3209</TotalTime>
  <Words>985</Words>
  <Application>Microsoft Office PowerPoint</Application>
  <PresentationFormat>On-screen Show (4:3)</PresentationFormat>
  <Paragraphs>91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Batang</vt:lpstr>
      <vt:lpstr>Calibri</vt:lpstr>
      <vt:lpstr>Office Theme</vt:lpstr>
      <vt:lpstr>MINISTER CREECY: OUTCOMES OF THE TWENTY SIXTH SESSION OF THE CONFERENCE OF THE PARTIES TO THE UNITED NATIONS CONVENTION ON CLIMATE CHANGE (UNFCCC COP26)</vt:lpstr>
      <vt:lpstr>PURPOSE</vt:lpstr>
      <vt:lpstr>South Africa at COP 26 - What did we go there to achieve?[1]</vt:lpstr>
      <vt:lpstr>South Africa’s at COP 26 - What did we go there to achieve?[2]</vt:lpstr>
      <vt:lpstr>OUTCOMES[1] </vt:lpstr>
      <vt:lpstr>OUTCOMES[2] </vt:lpstr>
      <vt:lpstr>OUTCOMES[3] </vt:lpstr>
      <vt:lpstr>THE $8.5 BN OFFER TO SOUTH AFRICA[1]</vt:lpstr>
      <vt:lpstr>WAY FORWARD FOR COP 27[1]</vt:lpstr>
      <vt:lpstr>WAY FORWARD FOR COP 27[2]</vt:lpstr>
      <vt:lpstr>THANK YOU!</vt:lpstr>
    </vt:vector>
  </TitlesOfParts>
  <Company>Environmental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Admin1</dc:creator>
  <cp:lastModifiedBy>Nicholas Leontsinis</cp:lastModifiedBy>
  <cp:revision>71</cp:revision>
  <cp:lastPrinted>2022-02-17T11:27:33Z</cp:lastPrinted>
  <dcterms:created xsi:type="dcterms:W3CDTF">2020-04-21T11:07:00Z</dcterms:created>
  <dcterms:modified xsi:type="dcterms:W3CDTF">2022-02-17T11:40:50Z</dcterms:modified>
</cp:coreProperties>
</file>