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5A29"/>
    <a:srgbClr val="1B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rgbClr val="EF5A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91680029-3933-8047-9BA1-A3B50F3C47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413367"/>
            <a:ext cx="2860488" cy="20688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4841B42-8AB3-0947-BBE2-B42D1CB459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3B0D136-8FA6-9B46-80DD-9CDCDBDC7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AEFB759-E711-EB4C-8F2F-414031990D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847B7B9-E3FC-0F40-8279-BD67D928C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565E7782-A9D4-B64B-8A7E-B9E3981E46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31E6F064-82C2-2F4F-BA36-0D22BF3D1A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A760BF9-4BFA-4D42-AD08-2E2A2AF64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D6AED41-523B-2C44-9ADE-156A0879FB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9C3E517-7694-D84A-80FF-3703518C8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3C93FBE-4EC6-6340-BAF2-D76B70430A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094912" y="2731505"/>
            <a:ext cx="990599" cy="304799"/>
          </a:xfrm>
          <a:prstGeom prst="rect">
            <a:avLst/>
          </a:prstGeom>
        </p:spPr>
        <p:txBody>
          <a:bodyPr/>
          <a:lstStyle/>
          <a:p>
            <a:fld id="{9796027F-7875-4030-9381-8BD8C4F21935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A4CDC61-6190-7D4E-9673-9ACC2BE30A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EF5A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EF5A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10094912" y="2731505"/>
            <a:ext cx="990599" cy="304799"/>
          </a:xfrm>
          <a:prstGeom prst="rect">
            <a:avLst/>
          </a:prstGeom>
        </p:spPr>
        <p:txBody>
          <a:bodyPr/>
          <a:lstStyle/>
          <a:p>
            <a:fld id="{9796027F-7875-4030-9381-8BD8C4F21935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4BB674D-AE4E-9345-85E6-448669F60F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BD8983B-6210-FA43-83E8-0C0E52B9BA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B470B78-0EDB-6347-9F0B-321808093E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8A336F6-D7BA-6F43-BF13-D99D3C1EEC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2049A6C-4131-1547-900C-36D940E116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25" y="1252407"/>
            <a:ext cx="1321174" cy="129131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85341" y="4260598"/>
            <a:ext cx="3670802" cy="3047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00" b="0" i="0" kern="1200">
          <a:solidFill>
            <a:schemeClr val="accent3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800" b="0" i="0" kern="1200">
          <a:solidFill>
            <a:schemeClr val="accent3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accent3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accent3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accent3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54221-A38A-4744-882F-991B9C735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640541"/>
            <a:ext cx="8825658" cy="3446121"/>
          </a:xfrm>
        </p:spPr>
        <p:txBody>
          <a:bodyPr/>
          <a:lstStyle/>
          <a:p>
            <a:r>
              <a:rPr lang="en-US" b="1" dirty="0"/>
              <a:t>Pathways to climate resilience </a:t>
            </a:r>
            <a:r>
              <a:rPr lang="en-US" dirty="0"/>
              <a:t>	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584EA-E20B-A14D-80CF-D1130AB53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086661"/>
            <a:ext cx="8825658" cy="861420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Shamini Harrington &amp; 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louise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naude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Secretariat: Dhesigen 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naidoo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B599C-7F65-5A40-8AC0-2AA8401B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57300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3A0558-D2A8-45FE-8F02-8C59E0C4F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55168" y="1389742"/>
            <a:ext cx="9580069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>
              <a:buNone/>
            </a:pPr>
            <a:r>
              <a:rPr lang="en-ZA" sz="1800" b="1" dirty="0">
                <a:solidFill>
                  <a:schemeClr val="accent3">
                    <a:lumMod val="50000"/>
                  </a:schemeClr>
                </a:solidFill>
              </a:rPr>
              <a:t>AR6 key messages are critically important:</a:t>
            </a:r>
          </a:p>
          <a:p>
            <a:pPr lvl="0"/>
            <a:r>
              <a:rPr lang="en-ZA" sz="1800" dirty="0">
                <a:solidFill>
                  <a:schemeClr val="accent3">
                    <a:lumMod val="50000"/>
                  </a:schemeClr>
                </a:solidFill>
              </a:rPr>
              <a:t>The world has already warmed by 1.1 ⁰C and will temporarily reach 1.5⁰C of warming within 20 years, even in a best-case scenario of deep cuts in GHG emissions.</a:t>
            </a:r>
            <a:endParaRPr lang="en-US" sz="18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ZA" sz="1800" dirty="0">
                <a:solidFill>
                  <a:schemeClr val="accent3">
                    <a:lumMod val="50000"/>
                  </a:schemeClr>
                </a:solidFill>
              </a:rPr>
              <a:t>The changes already experienced are unprecedented in recent history and is affecting every region. </a:t>
            </a:r>
            <a:endParaRPr lang="en-US" sz="18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ZA" sz="1800" dirty="0">
                <a:solidFill>
                  <a:schemeClr val="accent3">
                    <a:lumMod val="50000"/>
                  </a:schemeClr>
                </a:solidFill>
              </a:rPr>
              <a:t>Increased droughts and fires will continue to impact livelihoods, agriculture and ecosystems across the globe. </a:t>
            </a:r>
          </a:p>
          <a:p>
            <a:r>
              <a:rPr lang="en-US" sz="1800" dirty="0">
                <a:solidFill>
                  <a:schemeClr val="accent3">
                    <a:lumMod val="50000"/>
                  </a:schemeClr>
                </a:solidFill>
              </a:rPr>
              <a:t>Lack of access to productive land, water, energy and safe housing means poor communities have lower adaptive capacities and particularly vulnerable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1C7EE-B362-497D-A47C-389FA1B341C0}"/>
              </a:ext>
            </a:extLst>
          </p:cNvPr>
          <p:cNvSpPr txBox="1"/>
          <p:nvPr/>
        </p:nvSpPr>
        <p:spPr>
          <a:xfrm>
            <a:off x="926810" y="5010706"/>
            <a:ext cx="9404723" cy="120032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</a:rPr>
              <a:t>The ability to prepare for, recover from, and adapt to these climate impacts, termed climate resilience, is what we are going to talk about!!!</a:t>
            </a:r>
          </a:p>
        </p:txBody>
      </p:sp>
    </p:spTree>
    <p:extLst>
      <p:ext uri="{BB962C8B-B14F-4D97-AF65-F5344CB8AC3E}">
        <p14:creationId xmlns:p14="http://schemas.microsoft.com/office/powerpoint/2010/main" val="408857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7A3FF-3C4E-8E45-92CC-A4C8943A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86" y="256084"/>
            <a:ext cx="9404723" cy="1158045"/>
          </a:xfrm>
        </p:spPr>
        <p:txBody>
          <a:bodyPr/>
          <a:lstStyle/>
          <a:p>
            <a:r>
              <a:rPr lang="en-GB" dirty="0"/>
              <a:t>So today we will be discussing how to achieve climate resilience….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B7D85-DF02-5444-B29C-2D36B578E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1" y="4215808"/>
            <a:ext cx="4946758" cy="1653363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IPCC AR6 WG II ‘Impacts, Adaptation and Vulnerability’ is releasing on 28 Feb</a:t>
            </a: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PCC is holding a colloquium on 3 March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5214B6-AC79-45D6-9655-4F58FC95B0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68017" y="3553527"/>
            <a:ext cx="4946758" cy="28686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D830A5-B6A6-44FE-9ED1-DC63E9FE7A5E}"/>
              </a:ext>
            </a:extLst>
          </p:cNvPr>
          <p:cNvSpPr txBox="1"/>
          <p:nvPr/>
        </p:nvSpPr>
        <p:spPr>
          <a:xfrm>
            <a:off x="539786" y="1895473"/>
            <a:ext cx="9404723" cy="120032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Specifically, the Commission’s role in climate resilience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PPP – priorities, plans and positioning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/>
                </a:solidFill>
              </a:rPr>
              <a:t>We will not be discussing the impacts of climate change </a:t>
            </a:r>
          </a:p>
        </p:txBody>
      </p:sp>
    </p:spTree>
    <p:extLst>
      <p:ext uri="{BB962C8B-B14F-4D97-AF65-F5344CB8AC3E}">
        <p14:creationId xmlns:p14="http://schemas.microsoft.com/office/powerpoint/2010/main" val="273555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B599C-7F65-5A40-8AC0-2AA8401B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72" y="240067"/>
            <a:ext cx="9404723" cy="968039"/>
          </a:xfrm>
        </p:spPr>
        <p:txBody>
          <a:bodyPr/>
          <a:lstStyle/>
          <a:p>
            <a:r>
              <a:rPr lang="en-GB" dirty="0"/>
              <a:t>Approach for the session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3A0558-D2A8-45FE-8F02-8C59E0C4F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4472" y="1405518"/>
            <a:ext cx="9944989" cy="4421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altLang="en-US" sz="1800" dirty="0">
                <a:solidFill>
                  <a:schemeClr val="accent3">
                    <a:lumMod val="50000"/>
                  </a:schemeClr>
                </a:solidFill>
              </a:rPr>
              <a:t>Setting the scene 					</a:t>
            </a:r>
          </a:p>
          <a:p>
            <a:pPr fontAlgn="base"/>
            <a:r>
              <a:rPr lang="en-US" altLang="en-US" sz="1800" dirty="0">
                <a:solidFill>
                  <a:schemeClr val="accent3">
                    <a:lumMod val="50000"/>
                  </a:schemeClr>
                </a:solidFill>
              </a:rPr>
              <a:t>Split into groups and discuss:</a:t>
            </a:r>
          </a:p>
          <a:p>
            <a:pPr marL="0" indent="0" fontAlgn="base">
              <a:buNone/>
            </a:pPr>
            <a:endParaRPr lang="en-US" altLang="en-US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400050" lvl="1" indent="0" fontAlgn="base">
              <a:buNone/>
            </a:pPr>
            <a:r>
              <a:rPr lang="en-ZA" altLang="en-US" sz="1800" b="1" dirty="0">
                <a:solidFill>
                  <a:schemeClr val="accent3">
                    <a:lumMod val="50000"/>
                  </a:schemeClr>
                </a:solidFill>
              </a:rPr>
              <a:t>Question 1: What are the priorities for climate resilience in South Africa? (10 mins)</a:t>
            </a:r>
            <a:endParaRPr lang="en-US" altLang="en-US" sz="18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00050" lvl="1" indent="0" fontAlgn="base">
              <a:buNone/>
            </a:pPr>
            <a:r>
              <a:rPr lang="en-ZA" altLang="en-US" sz="1800" dirty="0">
                <a:solidFill>
                  <a:schemeClr val="accent3">
                    <a:lumMod val="50000"/>
                  </a:schemeClr>
                </a:solidFill>
              </a:rPr>
              <a:t>	Discuss, record one idea and hand paper back</a:t>
            </a:r>
            <a:endParaRPr lang="en-US" altLang="en-US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400050" lvl="1" indent="0" fontAlgn="base">
              <a:buNone/>
            </a:pPr>
            <a:r>
              <a:rPr lang="en-ZA" altLang="en-US" sz="1800" b="1" dirty="0">
                <a:solidFill>
                  <a:schemeClr val="accent3">
                    <a:lumMod val="50000"/>
                  </a:schemeClr>
                </a:solidFill>
              </a:rPr>
              <a:t>Question 2: What actions should be taken to address the priorities? (10 mins)</a:t>
            </a:r>
          </a:p>
          <a:p>
            <a:pPr marL="400050" lvl="1" indent="0" fontAlgn="base">
              <a:buNone/>
            </a:pPr>
            <a:r>
              <a:rPr lang="en-ZA" altLang="en-US" sz="1800" dirty="0">
                <a:solidFill>
                  <a:schemeClr val="accent3">
                    <a:lumMod val="50000"/>
                  </a:schemeClr>
                </a:solidFill>
              </a:rPr>
              <a:t>	Discuss, record one idea and hand paper back</a:t>
            </a:r>
          </a:p>
          <a:p>
            <a:pPr marL="0" indent="0" fontAlgn="base">
              <a:buNone/>
            </a:pPr>
            <a:endParaRPr lang="en-ZA" altLang="en-US" sz="1800" dirty="0">
              <a:solidFill>
                <a:schemeClr val="accent3">
                  <a:lumMod val="50000"/>
                </a:schemeClr>
              </a:solidFill>
            </a:endParaRPr>
          </a:p>
          <a:p>
            <a:pPr fontAlgn="base"/>
            <a:r>
              <a:rPr lang="en-ZA" altLang="en-US" sz="1800" dirty="0">
                <a:solidFill>
                  <a:schemeClr val="accent3">
                    <a:lumMod val="50000"/>
                  </a:schemeClr>
                </a:solidFill>
              </a:rPr>
              <a:t>Reflection of ideas  (15 mins)</a:t>
            </a:r>
          </a:p>
          <a:p>
            <a:pPr fontAlgn="base"/>
            <a:r>
              <a:rPr lang="en-ZA" altLang="en-US" sz="1800" b="1" dirty="0">
                <a:solidFill>
                  <a:schemeClr val="accent3">
                    <a:lumMod val="50000"/>
                  </a:schemeClr>
                </a:solidFill>
              </a:rPr>
              <a:t>Plenary discussion: What should the Commission do now?</a:t>
            </a:r>
            <a:endParaRPr lang="en-US" altLang="en-US" sz="1800" b="1" dirty="0">
              <a:solidFill>
                <a:schemeClr val="accent3">
                  <a:lumMod val="50000"/>
                </a:schemeClr>
              </a:solidFill>
            </a:endParaRPr>
          </a:p>
          <a:p>
            <a:pPr fontAlgn="base"/>
            <a:r>
              <a:rPr lang="en-ZA" altLang="en-US" sz="1800" dirty="0">
                <a:solidFill>
                  <a:schemeClr val="accent3">
                    <a:lumMod val="50000"/>
                  </a:schemeClr>
                </a:solidFill>
              </a:rPr>
              <a:t>Wrap up </a:t>
            </a:r>
          </a:p>
        </p:txBody>
      </p:sp>
    </p:spTree>
    <p:extLst>
      <p:ext uri="{BB962C8B-B14F-4D97-AF65-F5344CB8AC3E}">
        <p14:creationId xmlns:p14="http://schemas.microsoft.com/office/powerpoint/2010/main" val="3726109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2" id="{8EC8E48D-9D58-7242-AEC6-73CA1D601C50}" vid="{CB3FD62C-214A-7546-A308-E9A41F38B9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PP_2 (002)</Template>
  <TotalTime>0</TotalTime>
  <Words>295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Pathways to climate resilience  </vt:lpstr>
      <vt:lpstr>Background</vt:lpstr>
      <vt:lpstr>So today we will be discussing how to achieve climate resilience….</vt:lpstr>
      <vt:lpstr>Approach for the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climate resilience</dc:title>
  <dc:creator>Harrington, Shamini (S)</dc:creator>
  <cp:lastModifiedBy>Blessing Manale</cp:lastModifiedBy>
  <cp:revision>9</cp:revision>
  <dcterms:created xsi:type="dcterms:W3CDTF">2022-02-17T16:55:00Z</dcterms:created>
  <dcterms:modified xsi:type="dcterms:W3CDTF">2022-02-18T08:30:05Z</dcterms:modified>
</cp:coreProperties>
</file>