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9"/>
  </p:notesMasterIdLst>
  <p:sldIdLst>
    <p:sldId id="256" r:id="rId2"/>
    <p:sldId id="655" r:id="rId3"/>
    <p:sldId id="630" r:id="rId4"/>
    <p:sldId id="640" r:id="rId5"/>
    <p:sldId id="635" r:id="rId6"/>
    <p:sldId id="659" r:id="rId7"/>
    <p:sldId id="658" r:id="rId8"/>
  </p:sldIdLst>
  <p:sldSz cx="12192000" cy="6858000"/>
  <p:notesSz cx="6865938" cy="954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9255DE-6B97-C23B-FBB1-674C7467ACCA}" name="Rorisang Moseli" initials="RM" userId="S::mslmos003@myuct.ac.za::f6280c1c-cbe4-454c-a934-d46447803d1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ntal Naidoo" initials="CN" lastIdx="7" clrIdx="0">
    <p:extLst>
      <p:ext uri="{19B8F6BF-5375-455C-9EA6-DF929625EA0E}">
        <p15:presenceInfo xmlns:p15="http://schemas.microsoft.com/office/powerpoint/2012/main" userId="S::chantal.naidoo@europeanclimate.org::a2e1e9c9-fdae-4aa5-a979-437ff6da5bf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F3F"/>
    <a:srgbClr val="90C226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74" autoAdjust="0"/>
    <p:restoredTop sz="76994" autoAdjust="0"/>
  </p:normalViewPr>
  <p:slideViewPr>
    <p:cSldViewPr snapToGrid="0" snapToObjects="1">
      <p:cViewPr varScale="1">
        <p:scale>
          <a:sx n="55" d="100"/>
          <a:sy n="55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7870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7870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1CF80916-7FA7-4FF6-8B67-5F6F7F381033}" type="datetimeFigureOut">
              <a:rPr lang="en-ZA" smtClean="0"/>
              <a:t>2022/02/18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1192213"/>
            <a:ext cx="5724525" cy="3221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4" y="4591546"/>
            <a:ext cx="5492750" cy="3756720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062176"/>
            <a:ext cx="2975240" cy="47870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9062176"/>
            <a:ext cx="2975240" cy="478700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0A181D92-B206-4F8E-9B80-37F07AFEB579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3781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81D92-B206-4F8E-9B80-37F07AFEB579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55489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Move to the top.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81D92-B206-4F8E-9B80-37F07AFEB579}" type="slidenum">
              <a:rPr lang="en-ZA" smtClean="0"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43470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RM: see hand written notes.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81D92-B206-4F8E-9B80-37F07AFEB579}" type="slidenum">
              <a:rPr lang="en-ZA" smtClean="0"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5645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-put examples as talking points – to avoid perception that other multilateral engagements are not important.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81D92-B206-4F8E-9B80-37F07AFEB579}" type="slidenum">
              <a:rPr lang="en-ZA" smtClean="0"/>
              <a:t>4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7513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Stay in place. </a:t>
            </a:r>
          </a:p>
          <a:p>
            <a:r>
              <a:rPr lang="en-US" dirty="0"/>
              <a:t>-suggested: create a *presentation slide* from this version that uses crisper language.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81D92-B206-4F8E-9B80-37F07AFEB579}" type="slidenum">
              <a:rPr lang="en-ZA" smtClean="0"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0234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RM: see hand written notes.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81D92-B206-4F8E-9B80-37F07AFEB579}" type="slidenum">
              <a:rPr lang="en-ZA" smtClean="0"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0567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81D92-B206-4F8E-9B80-37F07AFEB579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740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03B6-7A36-40F7-9314-15B699CE2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8159D2-38FD-4903-9FD0-5FCC4743DF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6FE51-9E00-42F2-95DB-AE96F7261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FD461-CE82-467B-A8FF-9760C56A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AA15F-2256-4F2F-8944-44AE0363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CCFD021-0DEA-4FBB-B221-7B2C1F6401CF}"/>
              </a:ext>
            </a:extLst>
          </p:cNvPr>
          <p:cNvGrpSpPr/>
          <p:nvPr userDrawn="1"/>
        </p:nvGrpSpPr>
        <p:grpSpPr>
          <a:xfrm>
            <a:off x="-12827" y="-8468"/>
            <a:ext cx="12475019" cy="6866468"/>
            <a:chOff x="-47894" y="-213992"/>
            <a:chExt cx="12475019" cy="707199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C155697-7247-4B51-8238-398B3173CDAF}"/>
                </a:ext>
              </a:extLst>
            </p:cNvPr>
            <p:cNvCxnSpPr/>
            <p:nvPr/>
          </p:nvCxnSpPr>
          <p:spPr>
            <a:xfrm>
              <a:off x="10838265" y="-213991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0C9C09B-5E41-417C-B8E5-25B16DF546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42389" y="5659048"/>
              <a:ext cx="2084736" cy="1182524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FD59F8C9-E0FD-4D46-A2EE-EA2EF3102465}"/>
                </a:ext>
              </a:extLst>
            </p:cNvPr>
            <p:cNvSpPr/>
            <p:nvPr/>
          </p:nvSpPr>
          <p:spPr>
            <a:xfrm>
              <a:off x="10960158" y="-205271"/>
              <a:ext cx="1219199" cy="7063271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1352FCA9-6AE7-4470-9514-35A015BD9DE9}"/>
                </a:ext>
              </a:extLst>
            </p:cNvPr>
            <p:cNvSpPr/>
            <p:nvPr/>
          </p:nvSpPr>
          <p:spPr>
            <a:xfrm>
              <a:off x="11421101" y="-8467"/>
              <a:ext cx="767723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963DAB08-07D4-4E46-B8BF-D2C5E0018D13}"/>
                </a:ext>
              </a:extLst>
            </p:cNvPr>
            <p:cNvSpPr/>
            <p:nvPr/>
          </p:nvSpPr>
          <p:spPr>
            <a:xfrm>
              <a:off x="11431209" y="3589867"/>
              <a:ext cx="674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78BC1B6A-5A9B-4FFB-9850-38987108BB06}"/>
                </a:ext>
              </a:extLst>
            </p:cNvPr>
            <p:cNvSpPr/>
            <p:nvPr/>
          </p:nvSpPr>
          <p:spPr>
            <a:xfrm rot="10800000">
              <a:off x="-47894" y="-213992"/>
              <a:ext cx="203743" cy="6858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68B1C62E-83C7-43F2-9963-995060D244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14910" y="111674"/>
            <a:ext cx="3751249" cy="271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43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8E03-198F-4C41-A3EE-17495481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31108-FFD6-4C7A-B6FF-FE225329B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16634-5F2D-48A4-A68E-F7E36A461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ABA83-2C38-4FC9-A240-9D42C9DB6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3DF2B-7F4F-4475-9B1E-2AD916BFC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51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A1F10A-3FEB-4ED7-B333-34FABF141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F419C-F9EC-4130-BCEC-18008A501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0FB22-BB0F-4E12-AC3C-D616FAEC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9CBE-7721-442A-BE71-5AD14CDE9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8E70B-728C-4DF3-8B30-13CC9E51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6282-CDFF-4804-B8B4-943139CEE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AA2AF-D976-402D-B7B2-995D24A77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2BA589-2BAF-4833-B225-506412179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230A6-FF3B-402A-ACC1-53BBE2087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136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878B1-A3EA-42B5-ACFE-994419D5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B5AFB-11B7-4D99-9F73-E94DE4FF8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F6FF6-F382-482E-87EE-9684E159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3597A7-E8F4-4C1D-9824-518C719D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4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AD0B5-1751-4683-85B8-7A0C9A70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485EF-BB50-45CB-BCB6-754C0C8BB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461" y="19493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3E6C2-C973-405E-A504-428F0E7A0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AAE81-7910-42C9-9993-D7EF5D48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7A7A6-6841-4B52-98F3-2A36C5FEF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4760" y="6404688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ADCCB1F-AB2E-4623-A2DC-28DF79E0D99E}"/>
              </a:ext>
            </a:extLst>
          </p:cNvPr>
          <p:cNvGrpSpPr/>
          <p:nvPr userDrawn="1"/>
        </p:nvGrpSpPr>
        <p:grpSpPr>
          <a:xfrm>
            <a:off x="-23320" y="0"/>
            <a:ext cx="12475020" cy="6857999"/>
            <a:chOff x="-47895" y="-1883212"/>
            <a:chExt cx="12475020" cy="874121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4CD05B8-F3F2-4332-AF24-7611A2B6C1AE}"/>
                </a:ext>
              </a:extLst>
            </p:cNvPr>
            <p:cNvCxnSpPr>
              <a:cxnSpLocks/>
            </p:cNvCxnSpPr>
            <p:nvPr/>
          </p:nvCxnSpPr>
          <p:spPr>
            <a:xfrm>
              <a:off x="10104088" y="-1883212"/>
              <a:ext cx="1953377" cy="852722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B1044B8-675F-417D-AD70-B34B2D7B67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342389" y="5659048"/>
              <a:ext cx="2084736" cy="1182524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3C11D247-1E36-4498-A2A5-DD741A1844A8}"/>
                </a:ext>
              </a:extLst>
            </p:cNvPr>
            <p:cNvSpPr/>
            <p:nvPr/>
          </p:nvSpPr>
          <p:spPr>
            <a:xfrm>
              <a:off x="10517835" y="-902951"/>
              <a:ext cx="1629261" cy="7721321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EDD86292-A0A8-468A-A660-DDAA43CCC686}"/>
                </a:ext>
              </a:extLst>
            </p:cNvPr>
            <p:cNvSpPr/>
            <p:nvPr/>
          </p:nvSpPr>
          <p:spPr>
            <a:xfrm>
              <a:off x="11708648" y="-8466"/>
              <a:ext cx="480176" cy="6866466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AA168D0-6ED9-480A-9C2B-B285A3A2BD5A}"/>
                </a:ext>
              </a:extLst>
            </p:cNvPr>
            <p:cNvSpPr/>
            <p:nvPr/>
          </p:nvSpPr>
          <p:spPr>
            <a:xfrm>
              <a:off x="11666488" y="3589867"/>
              <a:ext cx="438880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5D3FA022-0229-4874-B5E7-AD66F1518CA5}"/>
                </a:ext>
              </a:extLst>
            </p:cNvPr>
            <p:cNvSpPr/>
            <p:nvPr/>
          </p:nvSpPr>
          <p:spPr>
            <a:xfrm rot="10800000">
              <a:off x="-47895" y="-1883212"/>
              <a:ext cx="266776" cy="8527221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B117759C-C727-4BEA-A041-E9EF914D17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736" r="29504" b="39392"/>
          <a:stretch/>
        </p:blipFill>
        <p:spPr>
          <a:xfrm>
            <a:off x="10815592" y="6002167"/>
            <a:ext cx="854391" cy="855833"/>
          </a:xfrm>
          <a:prstGeom prst="rect">
            <a:avLst/>
          </a:prstGeom>
        </p:spPr>
      </p:pic>
      <p:pic>
        <p:nvPicPr>
          <p:cNvPr id="15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F71152D6-81AE-488E-A93B-0DC231297D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273" t="63482" r="4871" b="10736"/>
          <a:stretch/>
        </p:blipFill>
        <p:spPr>
          <a:xfrm>
            <a:off x="10679995" y="412302"/>
            <a:ext cx="1458673" cy="30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16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F980-7F82-4B3E-9F25-9CA0D281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89354-33AB-4C3C-B32B-D667748AB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11CF2-F3F9-4458-9EFE-8445D4CB2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CE5B0-9BD8-4997-82E1-1950A3107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BB7E9-2837-4CAA-A4DF-05AA0DC0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05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D930E-78A3-4F36-97AA-C0A0C799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0E4D0-555D-4D42-A54E-9ABD5B1F7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18B659-D1C3-4B87-B965-94A293CB8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A272B-5470-4D2E-BC9F-69B176DA2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C671E-46B2-4279-8BAB-5E4463CA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E3BCE-44E4-42DD-AE7C-BC0F30240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4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6E4F-4310-4BB9-9BDC-8198D6D9F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7B4A4-1222-4942-BF2A-74AE3D705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FF6AF-7551-49F1-BC52-6BF262500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ED6BEC-3C93-42F3-B5A5-109682EEF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99E4A-126D-4CC7-BB9D-B5BA3A673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F9B464-BAF0-4398-9C7E-BC70B5AC3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FFBB7-0343-4F20-B179-0388EDC92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21E90E-E61C-408B-96AD-55E3752B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1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2E0EE-5ECB-4EE3-A36A-DC87046EC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B86AC-30F6-4C5C-B317-61E3E4E18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AA271-C5E7-4AA0-B7C5-CAFFBBBA9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598A64-01C5-4982-9E18-98444E77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6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322674-5AA2-4E38-902B-A55A09A2D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E87EEC-4020-4C51-B26C-0F772EAC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D92C7-2140-40BD-8479-54155A353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28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BC9D-C9BD-40B9-B390-CC3FF26D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969C5-87E7-492D-AAD0-B140F6493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C801A-78A0-4209-AAFC-6AB9BFE65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33A74-E984-44D9-B6AE-C80FEF01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411D4C-B6D7-4B4C-B317-6523B875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CEC75-7811-4C42-B5C6-01A7C37AD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4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4973-8928-4247-91DA-112DB80A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4CE66A-0E00-43E4-8AEF-B600CCAB3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BE10C-57B5-437B-8BD6-5C66D44AB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76A1B-B2F7-448B-8BCF-19E950BA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D38C8-F4D0-47E3-A533-2681179E4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37834-3013-433A-908A-C5F44E0C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08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D571A-50ED-4AD8-8DD4-4A28D846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0328A-0DD4-41FA-B963-A2175FDFC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4337C-FBFD-483C-85E5-EE591DD3B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0BD37-7A56-43F8-98A3-B865BAD08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5AD8D-0B31-4EC2-B347-4F4B2D4E4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50F0FED-D82F-45AC-87F4-9B837A16DF9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5780" b="95665" l="9605" r="89831">
                        <a14:foregroundMark x1="37288" y1="45665" x2="37288" y2="45665"/>
                        <a14:foregroundMark x1="40395" y1="61272" x2="40395" y2="61272"/>
                        <a14:foregroundMark x1="20904" y1="28324" x2="20904" y2="28324"/>
                        <a14:foregroundMark x1="68362" y1="17630" x2="68362" y2="17630"/>
                        <a14:foregroundMark x1="79661" y1="59249" x2="79661" y2="59249"/>
                        <a14:foregroundMark x1="28814" y1="22543" x2="28814" y2="22543"/>
                        <a14:foregroundMark x1="20056" y1="30347" x2="35311" y2="20231"/>
                        <a14:foregroundMark x1="37571" y1="46532" x2="37571" y2="46532"/>
                        <a14:foregroundMark x1="66949" y1="21676" x2="66949" y2="21676"/>
                        <a14:foregroundMark x1="69209" y1="22543" x2="69209" y2="22543"/>
                        <a14:foregroundMark x1="51130" y1="6358" x2="51130" y2="6358"/>
                        <a14:foregroundMark x1="71469" y1="70520" x2="71469" y2="70520"/>
                        <a14:foregroundMark x1="66102" y1="77457" x2="82486" y2="57803"/>
                        <a14:foregroundMark x1="40960" y1="90751" x2="63842" y2="91329"/>
                        <a14:foregroundMark x1="49435" y1="95665" x2="49435" y2="95665"/>
                        <a14:foregroundMark x1="83898" y1="22543" x2="83898" y2="22543"/>
                        <a14:foregroundMark x1="83898" y1="23699" x2="83898" y2="23699"/>
                        <a14:foregroundMark x1="89266" y1="60694" x2="89266" y2="60694"/>
                        <a14:foregroundMark x1="89266" y1="59827" x2="89266" y2="59827"/>
                        <a14:foregroundMark x1="89266" y1="70231" x2="89266" y2="70231"/>
                        <a14:foregroundMark x1="36158" y1="44509" x2="36158" y2="44509"/>
                        <a14:foregroundMark x1="35311" y1="43353" x2="48023" y2="40173"/>
                        <a14:foregroundMark x1="42090" y1="59827" x2="48023" y2="60116"/>
                        <a14:foregroundMark x1="76271" y1="29769" x2="66384" y2="1445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65092" y="3589867"/>
            <a:ext cx="1244925" cy="121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8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03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B74A9F-67D1-4549-9A93-1BE058A86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40667" y="3138257"/>
            <a:ext cx="7476512" cy="1431758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>
                <a:latin typeface="Arial Nova" panose="020B0504020202020204" pitchFamily="34" charset="0"/>
                <a:cs typeface="Biome" panose="020B0503030204020804" pitchFamily="34" charset="0"/>
              </a:rPr>
              <a:t>COMMUNICATIONS AND OUTREACH</a:t>
            </a:r>
            <a:br>
              <a:rPr lang="en-GB" sz="3200" b="1" dirty="0">
                <a:latin typeface="Arial Nova" panose="020B0504020202020204" pitchFamily="34" charset="0"/>
                <a:cs typeface="Biome" panose="020B0503030204020804" pitchFamily="34" charset="0"/>
              </a:rPr>
            </a:br>
            <a:br>
              <a:rPr lang="en-GB" sz="3200" b="1" dirty="0">
                <a:solidFill>
                  <a:schemeClr val="accent1">
                    <a:lumMod val="75000"/>
                  </a:schemeClr>
                </a:solidFill>
                <a:latin typeface="Arial Nova" panose="020B0504020202020204" pitchFamily="34" charset="0"/>
                <a:cs typeface="Biome" panose="020B0503030204020804" pitchFamily="34" charset="0"/>
              </a:rPr>
            </a:br>
            <a:endParaRPr lang="en-ZA" sz="3200" dirty="0">
              <a:solidFill>
                <a:schemeClr val="accent1">
                  <a:lumMod val="75000"/>
                </a:schemeClr>
              </a:solidFill>
              <a:latin typeface="Arial Nova" panose="020B0504020202020204" pitchFamily="34" charset="0"/>
              <a:cs typeface="Biome" panose="020B05030302040208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B452E-EB08-482B-A17C-8436A5E89E7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640667" y="4968176"/>
            <a:ext cx="5633336" cy="1096899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>
                <a:latin typeface="Arial Nova" panose="020B0504020202020204" pitchFamily="34" charset="0"/>
                <a:cs typeface="Biome" panose="020B0503030204020804" pitchFamily="34" charset="0"/>
              </a:rPr>
              <a:t>18 FEBRUARY 2022</a:t>
            </a:r>
            <a:endParaRPr lang="en-ZA" dirty="0">
              <a:latin typeface="Arial Nova" panose="020B0504020202020204" pitchFamily="34" charset="0"/>
              <a:cs typeface="Biome" panose="020B05030302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542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80AE-92D6-41DF-8DAB-AC214878B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123" y="0"/>
            <a:ext cx="10515600" cy="1325563"/>
          </a:xfrm>
        </p:spPr>
        <p:txBody>
          <a:bodyPr/>
          <a:lstStyle/>
          <a:p>
            <a:r>
              <a:rPr lang="en-GB" dirty="0">
                <a:latin typeface="Biome" panose="020B0502040204020203" pitchFamily="34" charset="0"/>
                <a:cs typeface="Biome" panose="020B0502040204020203" pitchFamily="34" charset="0"/>
              </a:rPr>
              <a:t>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Nova" panose="020B0504020202020204" pitchFamily="34" charset="0"/>
                <a:cs typeface="Biome" panose="020B0502040204020203" pitchFamily="34" charset="0"/>
              </a:rPr>
              <a:t>INTRODUCTION</a:t>
            </a:r>
            <a:endParaRPr lang="en-ZA" dirty="0">
              <a:solidFill>
                <a:schemeClr val="accent1">
                  <a:lumMod val="75000"/>
                </a:schemeClr>
              </a:solidFill>
              <a:latin typeface="Arial Nova" panose="020B0504020202020204" pitchFamily="34" charset="0"/>
              <a:cs typeface="Biome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E5B7E-408B-4F60-A4B1-0656FBA29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744" y="1325562"/>
            <a:ext cx="10393056" cy="5532437"/>
          </a:xfrm>
        </p:spPr>
        <p:txBody>
          <a:bodyPr>
            <a:normAutofit fontScale="77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sz="3600" dirty="0">
                <a:latin typeface="Arial Nova" panose="020B0504020202020204" pitchFamily="34" charset="0"/>
                <a:cs typeface="Arial" panose="020B0604020202020204" pitchFamily="34" charset="0"/>
              </a:rPr>
              <a:t>The PCC remains a multi stakeholder forum with common but unequal social partner interests and expectations and therefore   a rich diversity of views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3600" dirty="0">
                <a:latin typeface="Arial Nova" panose="020B0504020202020204" pitchFamily="34" charset="0"/>
                <a:cs typeface="Arial" panose="020B0604020202020204" pitchFamily="34" charset="0"/>
              </a:rPr>
              <a:t>Communicating climate change is both an individual partner and collective responsibility principled on the “social compact “ of what the Just Transition is about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3600" dirty="0">
                <a:latin typeface="Arial Nova" panose="020B0504020202020204" pitchFamily="34" charset="0"/>
                <a:cs typeface="Arial" panose="020B0604020202020204" pitchFamily="34" charset="0"/>
              </a:rPr>
              <a:t>The value proposition of the outreach of the PCC is  that it will  remain open and inclusive and receptive to collaboration and partnership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ZA" sz="3600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aim to raise awareness on the physical science of climate change;   and  encourage  social partners to continue to educate, inform and mobilize their constituencies through rigorous outreach programmes, campaigns and partnerships</a:t>
            </a:r>
          </a:p>
          <a:p>
            <a:pPr>
              <a:buFont typeface="Courier New" panose="02070309020205020404" pitchFamily="49" charset="0"/>
              <a:buChar char="o"/>
            </a:pPr>
            <a:endParaRPr lang="en-GB" dirty="0"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 Nova" panose="020B05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dirty="0">
              <a:latin typeface="Arial Nova" panose="020B0504020202020204" pitchFamily="34" charset="0"/>
            </a:endParaRPr>
          </a:p>
          <a:p>
            <a:endParaRPr lang="en-ZA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55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5326" y="16044"/>
            <a:ext cx="9857874" cy="954674"/>
          </a:xfrm>
        </p:spPr>
        <p:txBody>
          <a:bodyPr>
            <a:normAutofit fontScale="90000"/>
          </a:bodyPr>
          <a:lstStyle/>
          <a:p>
            <a:r>
              <a:rPr lang="en-ZA" sz="4000" dirty="0">
                <a:solidFill>
                  <a:schemeClr val="accent2"/>
                </a:solidFill>
                <a:latin typeface="Arial Nova" panose="020B0504020202020204" pitchFamily="34" charset="0"/>
                <a:cs typeface="Biome" panose="020B0503030204020804" pitchFamily="34" charset="0"/>
              </a:rPr>
              <a:t>OUR STRATEGIC APPROACH TO OUTREACH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5326" y="3667065"/>
            <a:ext cx="4233110" cy="2819016"/>
          </a:xfrm>
          <a:solidFill>
            <a:srgbClr val="FFC000"/>
          </a:solidFill>
        </p:spPr>
        <p:txBody>
          <a:bodyPr>
            <a:normAutofit fontScale="70000" lnSpcReduction="20000"/>
          </a:bodyPr>
          <a:lstStyle/>
          <a:p>
            <a:pPr marL="457200" indent="-457200" fontAlgn="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3600" b="0" i="0" u="none" strike="noStrike" kern="12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Consultation and Participation</a:t>
            </a:r>
            <a:endParaRPr lang="en-ZA" sz="3600" b="0" i="0" u="none" strike="noStrike" dirty="0">
              <a:effectLst/>
              <a:latin typeface="Arial Nova" panose="020B0504020202020204" pitchFamily="34" charset="0"/>
            </a:endParaRPr>
          </a:p>
          <a:p>
            <a:pPr marL="457200" indent="-457200" fontAlgn="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3600" b="0" i="0" u="none" strike="noStrike" kern="12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 and Feedback</a:t>
            </a:r>
          </a:p>
          <a:p>
            <a:pPr marL="457200" indent="-457200" fontAlgn="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36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Quality Information </a:t>
            </a:r>
          </a:p>
          <a:p>
            <a:pPr marL="457200" indent="-457200" fontAlgn="t">
              <a:lnSpc>
                <a:spcPct val="107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3600" b="0" i="0" u="none" strike="noStrike" kern="120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Dialogue and </a:t>
            </a:r>
            <a:r>
              <a:rPr lang="en-GB" sz="36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 </a:t>
            </a:r>
          </a:p>
          <a:p>
            <a:pPr marL="0" indent="0" fontAlgn="t">
              <a:lnSpc>
                <a:spcPct val="107000"/>
              </a:lnSpc>
              <a:spcBef>
                <a:spcPts val="0"/>
              </a:spcBef>
              <a:buNone/>
            </a:pPr>
            <a:endParaRPr lang="en-ZA" sz="3600" b="0" i="0" u="none" strike="noStrike" dirty="0">
              <a:effectLst/>
              <a:latin typeface="Arial Nova" panose="020B05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en-ZA" sz="3200" dirty="0">
              <a:solidFill>
                <a:schemeClr val="accent2">
                  <a:lumMod val="75000"/>
                </a:schemeClr>
              </a:solidFill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2FB181-6EB0-40A0-914C-F02A097C01DD}"/>
              </a:ext>
            </a:extLst>
          </p:cNvPr>
          <p:cNvSpPr txBox="1"/>
          <p:nvPr/>
        </p:nvSpPr>
        <p:spPr>
          <a:xfrm>
            <a:off x="5064058" y="3658946"/>
            <a:ext cx="5480924" cy="280076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spcBef>
                <a:spcPts val="0"/>
              </a:spcBef>
              <a:buClrTx/>
              <a:buSzTx/>
              <a:buFont typeface="+mj-lt"/>
              <a:buAutoNum type="arabicPeriod"/>
              <a:tabLst/>
              <a:defRPr/>
            </a:pPr>
            <a:r>
              <a:rPr lang="en-US" sz="22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 Engagement </a:t>
            </a:r>
            <a:r>
              <a:rPr lang="en-US" sz="2200" b="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ZA" sz="2200" b="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Initiatives </a:t>
            </a:r>
            <a:r>
              <a:rPr lang="en-US" sz="2200" b="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Labour , Women , NGOS etc..)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GB" sz="2200" b="1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Just Transition Roadmap </a:t>
            </a:r>
            <a:r>
              <a:rPr lang="en-GB" sz="2200" b="0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– 360 degrees </a:t>
            </a:r>
            <a:r>
              <a:rPr lang="en-ZA" sz="2200" b="0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participation beyond the JTF.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ZA" sz="2200" b="1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Leadership  </a:t>
            </a:r>
            <a:r>
              <a:rPr lang="en-ZA" sz="2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and Collaboration </a:t>
            </a:r>
            <a:r>
              <a:rPr lang="en-ZA" sz="2200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networks of innovation and information.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ZA" sz="2200" b="1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Dialogue</a:t>
            </a:r>
            <a:r>
              <a:rPr lang="en-ZA" sz="2200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  e.g. Lectures </a:t>
            </a:r>
            <a:r>
              <a:rPr lang="en-ZA" sz="2200" dirty="0">
                <a:latin typeface="Arial Nova" panose="020B0504020202020204" pitchFamily="34" charset="0"/>
                <a:cs typeface="Times New Roman" panose="02020603050405020304" pitchFamily="18" charset="0"/>
              </a:rPr>
              <a:t>and </a:t>
            </a:r>
            <a:r>
              <a:rPr lang="en-ZA" sz="2200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Seminars</a:t>
            </a:r>
            <a:endParaRPr lang="en-ZA" sz="2200" b="0" dirty="0">
              <a:effectLst/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0BE235-CEEB-409D-A81F-CB516E1BF680}"/>
              </a:ext>
            </a:extLst>
          </p:cNvPr>
          <p:cNvSpPr txBox="1"/>
          <p:nvPr/>
        </p:nvSpPr>
        <p:spPr>
          <a:xfrm>
            <a:off x="505326" y="881953"/>
            <a:ext cx="985787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ZA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Entrench Development Communications in our outreach  and empower our communities</a:t>
            </a:r>
            <a:r>
              <a:rPr lang="en-Z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 and stakeholders </a:t>
            </a:r>
          </a:p>
          <a:p>
            <a:pPr algn="ctr"/>
            <a:endParaRPr lang="en-ZA" sz="2800" dirty="0">
              <a:solidFill>
                <a:schemeClr val="tx1">
                  <a:lumMod val="95000"/>
                  <a:lumOff val="5000"/>
                </a:schemeClr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ZA" sz="2800" dirty="0">
                <a:solidFill>
                  <a:srgbClr val="FF0000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A just and inclusive  process - through proactive outreach and community consultation ,stakeholder engagement and feedback beyond JT framework development phase  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BEEE5286-CA48-4183-98B7-9C043E81DA3A}"/>
              </a:ext>
            </a:extLst>
          </p:cNvPr>
          <p:cNvSpPr/>
          <p:nvPr/>
        </p:nvSpPr>
        <p:spPr>
          <a:xfrm rot="5400000">
            <a:off x="3491738" y="4968637"/>
            <a:ext cx="2819017" cy="215875"/>
          </a:xfrm>
          <a:prstGeom prst="triangle">
            <a:avLst>
              <a:gd name="adj" fmla="val 506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8643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722" y="169805"/>
            <a:ext cx="9495882" cy="74921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 Nova" panose="020B0504020202020204" pitchFamily="34" charset="0"/>
                <a:cs typeface="Biome" panose="020B0503030204020804" pitchFamily="34" charset="0"/>
              </a:rPr>
              <a:t>THEMES AND KEY MESSAGES</a:t>
            </a:r>
            <a:endParaRPr lang="en-ZA" sz="3200" b="1" dirty="0">
              <a:solidFill>
                <a:srgbClr val="FFC000"/>
              </a:solidFill>
              <a:latin typeface="Arial Nova" panose="020B0504020202020204" pitchFamily="34" charset="0"/>
              <a:cs typeface="Biome" panose="020B05030302040208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122E1E-3199-4209-910A-E54224687C10}"/>
              </a:ext>
            </a:extLst>
          </p:cNvPr>
          <p:cNvSpPr txBox="1"/>
          <p:nvPr/>
        </p:nvSpPr>
        <p:spPr>
          <a:xfrm>
            <a:off x="224589" y="777039"/>
            <a:ext cx="1044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C000"/>
                </a:solidFill>
                <a:latin typeface="Arial Nova" panose="020B0504020202020204" pitchFamily="34" charset="0"/>
                <a:cs typeface="Biome" panose="020B0503030204020804" pitchFamily="34" charset="0"/>
              </a:rPr>
              <a:t>BUILDING  A SOCIAL COMPACT – TOWARDS  A JUST TRANSITION</a:t>
            </a:r>
            <a:endParaRPr lang="en-ZA" sz="2400" dirty="0">
              <a:latin typeface="Arial Nova" panose="020B05040202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C8C70CF-48B0-4E32-A61C-0C1FBE8DE889}"/>
              </a:ext>
            </a:extLst>
          </p:cNvPr>
          <p:cNvSpPr txBox="1">
            <a:spLocks/>
          </p:cNvSpPr>
          <p:nvPr/>
        </p:nvSpPr>
        <p:spPr>
          <a:xfrm>
            <a:off x="3025120" y="1500416"/>
            <a:ext cx="2528469" cy="49839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n-GB" sz="2200" dirty="0">
                <a:latin typeface="Abadi" panose="020B0604020104020204" pitchFamily="34" charset="0"/>
              </a:rPr>
              <a:t>MITIGATION</a:t>
            </a:r>
            <a:endParaRPr lang="en-ZA" sz="2200" dirty="0">
              <a:latin typeface="Abadi" panose="020B0604020104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GB" sz="1500" dirty="0">
              <a:solidFill>
                <a:srgbClr val="000000"/>
              </a:solidFill>
              <a:latin typeface="Abadi" panose="020B0604020104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500" dirty="0">
                <a:solidFill>
                  <a:srgbClr val="000000"/>
                </a:solidFill>
                <a:latin typeface="Abadi" panose="020B0604020104020204" pitchFamily="34" charset="0"/>
                <a:ea typeface="Arial" panose="020B0604020202020204" pitchFamily="34" charset="0"/>
              </a:rPr>
              <a:t>The resultant structural economic changes we must make are significant and have consequences for communities around the country.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GB" sz="1500" dirty="0">
              <a:solidFill>
                <a:srgbClr val="000000"/>
              </a:solidFill>
              <a:latin typeface="Abadi" panose="020B0604020104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500" dirty="0">
                <a:solidFill>
                  <a:srgbClr val="000000"/>
                </a:solidFill>
                <a:latin typeface="Abadi" panose="020B0604020104020204" pitchFamily="34" charset="0"/>
                <a:ea typeface="Arial" panose="020B0604020202020204" pitchFamily="34" charset="0"/>
              </a:rPr>
              <a:t>The commission is supporting economic decision makers by originating and collating studies on net-zero mitigation pathways for each sector of the economy. 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ZA" sz="1500" dirty="0">
              <a:latin typeface="Abadi" panose="020B0604020104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500" dirty="0">
                <a:latin typeface="Abadi" panose="020B0604020104020204" pitchFamily="34" charset="0"/>
                <a:ea typeface="Arial" panose="020B0604020202020204" pitchFamily="34" charset="0"/>
              </a:rPr>
              <a:t>This includes understanding pathways and their social and economic consequences as well as supporting the long-term modelling community in South Africa</a:t>
            </a:r>
            <a:r>
              <a:rPr lang="en-GB" sz="1400" dirty="0">
                <a:latin typeface="Abadi" panose="020B0604020104020204" pitchFamily="34" charset="0"/>
                <a:ea typeface="Arial" panose="020B0604020202020204" pitchFamily="34" charset="0"/>
              </a:rPr>
              <a:t>. </a:t>
            </a:r>
            <a:endParaRPr lang="en-ZA" sz="1400" dirty="0">
              <a:latin typeface="Abadi" panose="020B0604020104020204" pitchFamily="34" charset="0"/>
              <a:ea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052B6C-770E-4316-AEBD-32F4B0B831EA}"/>
              </a:ext>
            </a:extLst>
          </p:cNvPr>
          <p:cNvSpPr txBox="1">
            <a:spLocks/>
          </p:cNvSpPr>
          <p:nvPr/>
        </p:nvSpPr>
        <p:spPr>
          <a:xfrm>
            <a:off x="5666892" y="1502318"/>
            <a:ext cx="2493765" cy="501610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n-GB" dirty="0">
                <a:latin typeface="Abadi" panose="020B0604020104020204" pitchFamily="34" charset="0"/>
              </a:rPr>
              <a:t>ADAPTATION</a:t>
            </a:r>
            <a:endParaRPr lang="en-ZA" dirty="0">
              <a:latin typeface="Abadi" panose="020B0604020104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Abadi" panose="020B0604020104020204" pitchFamily="34" charset="0"/>
                <a:ea typeface="Arial" panose="020B0604020202020204" pitchFamily="34" charset="0"/>
              </a:rPr>
              <a:t>Climate change adaptation is the process of adjusting to current or expected climate change and its effects and impacts, which are already real in South Africa.  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Abadi" panose="020B0604020104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Abadi" panose="020B0604020104020204" pitchFamily="34" charset="0"/>
                <a:ea typeface="Arial" panose="020B0604020202020204" pitchFamily="34" charset="0"/>
              </a:rPr>
              <a:t>The Social partners are committed  in  finalization of implement the National Adaptation Plan and the implementation of Sectoral Adaptation Plans.  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Abadi" panose="020B0604020104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Abadi" panose="020B0604020104020204" pitchFamily="34" charset="0"/>
                <a:ea typeface="Arial" panose="020B0604020202020204" pitchFamily="34" charset="0"/>
              </a:rPr>
              <a:t>The PCC will also facilitate Climate Adaptation partnerships both locally and internationally</a:t>
            </a:r>
            <a:r>
              <a:rPr lang="en-US" sz="1300" dirty="0">
                <a:latin typeface="Abadi" panose="020B0604020104020204" pitchFamily="34" charset="0"/>
                <a:ea typeface="Arial" panose="020B0604020202020204" pitchFamily="34" charset="0"/>
              </a:rPr>
              <a:t>. </a:t>
            </a:r>
            <a:endParaRPr lang="en-ZA" sz="1300" dirty="0">
              <a:latin typeface="Abadi" panose="020B0604020104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7F98BF2-B84F-4223-85E6-DB03051A36B4}"/>
              </a:ext>
            </a:extLst>
          </p:cNvPr>
          <p:cNvSpPr txBox="1">
            <a:spLocks/>
          </p:cNvSpPr>
          <p:nvPr/>
        </p:nvSpPr>
        <p:spPr>
          <a:xfrm>
            <a:off x="8273961" y="1500416"/>
            <a:ext cx="2493765" cy="50180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n-GB" dirty="0">
                <a:latin typeface="Abadi" panose="020B0604020104020204" pitchFamily="34" charset="0"/>
                <a:cs typeface="Arial" panose="020B0604020202020204" pitchFamily="34" charset="0"/>
              </a:rPr>
              <a:t>ENERGY TRANSITION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Abadi" panose="020B0604020104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just energy transition safeguards the country navigates away from coal towards cleaner sources of energy.</a:t>
            </a:r>
            <a:endParaRPr lang="en-ZA" sz="1400" dirty="0">
              <a:latin typeface="Abadi" panose="020B0604020104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GB" sz="1400" dirty="0">
              <a:latin typeface="Abadi" panose="020B0604020104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Abadi" panose="020B0604020104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well-managed “Just Energy Transition” can be a strong driver for new jobs, better jobs, social justice, and poverty eradication 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GB" sz="1400" dirty="0">
              <a:latin typeface="Abadi" panose="020B0604020104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400" dirty="0">
                <a:latin typeface="Abadi" panose="020B0604020104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Achieving a “Just Energy Transition” is about , ensuring that the livelihoods tied to energy industries (e.g.., coal) are not left behind towards a low emissions economy. </a:t>
            </a:r>
          </a:p>
          <a:p>
            <a:endParaRPr lang="en-ZA" sz="1200" dirty="0">
              <a:latin typeface="Abadi" panose="020B0604020104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19A948-B599-4638-8AD2-64A4F647C209}"/>
              </a:ext>
            </a:extLst>
          </p:cNvPr>
          <p:cNvSpPr txBox="1">
            <a:spLocks/>
          </p:cNvSpPr>
          <p:nvPr/>
        </p:nvSpPr>
        <p:spPr>
          <a:xfrm>
            <a:off x="304749" y="1502318"/>
            <a:ext cx="2528469" cy="4982019"/>
          </a:xfrm>
          <a:prstGeom prst="rect">
            <a:avLst/>
          </a:prstGeom>
          <a:solidFill>
            <a:srgbClr val="FAAF3F"/>
          </a:solidFill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GB" dirty="0">
                <a:latin typeface="Abadi" panose="020B0604020104020204" pitchFamily="34" charset="0"/>
                <a:cs typeface="Arial" panose="020B0604020202020204" pitchFamily="34" charset="0"/>
              </a:rPr>
              <a:t>CLIMATE FINANCE</a:t>
            </a:r>
            <a:endParaRPr lang="en-ZA" dirty="0">
              <a:latin typeface="Abadi" panose="020B0604020104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1400" dirty="0"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Without resources, the presence of institutional consensus, individual action, and science-based planning and policy cannot deliver a just transition.</a:t>
            </a:r>
          </a:p>
          <a:p>
            <a:pPr>
              <a:spcAft>
                <a:spcPts val="1200"/>
              </a:spcAft>
            </a:pPr>
            <a:r>
              <a:rPr lang="en-GB" sz="1400" dirty="0"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international and domestic capital markets, debt markets and development finance pools must be harnessed, structured, and blended to provide the financial resources. </a:t>
            </a:r>
          </a:p>
          <a:p>
            <a:pPr>
              <a:spcAft>
                <a:spcPts val="1200"/>
              </a:spcAft>
            </a:pPr>
            <a:r>
              <a:rPr lang="en-GB" sz="1400" dirty="0">
                <a:solidFill>
                  <a:srgbClr val="1E1E1E"/>
                </a:solidFill>
                <a:latin typeface="Abadi" panose="020B0604020104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We support private sector to understand and mitigate climate risks, seize the market opportunities to align investment decisions with </a:t>
            </a:r>
            <a:r>
              <a:rPr lang="en-GB" sz="1400" dirty="0">
                <a:latin typeface="Abadi" panose="020B0604020104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South Africa’s</a:t>
            </a:r>
            <a:endParaRPr lang="en-ZA" sz="1400" dirty="0"/>
          </a:p>
        </p:txBody>
      </p:sp>
    </p:spTree>
    <p:extLst>
      <p:ext uri="{BB962C8B-B14F-4D97-AF65-F5344CB8AC3E}">
        <p14:creationId xmlns:p14="http://schemas.microsoft.com/office/powerpoint/2010/main" val="414993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7475" y="85449"/>
            <a:ext cx="8551776" cy="82876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Arial Nova" panose="020B0504020202020204" pitchFamily="34" charset="0"/>
                <a:cs typeface="Biome" panose="020B0503030204020804" pitchFamily="34" charset="0"/>
              </a:rPr>
              <a:t>OUR  STRATEGIC INTERVENTIONS</a:t>
            </a:r>
            <a:endParaRPr lang="en-ZA" sz="4000" dirty="0">
              <a:solidFill>
                <a:schemeClr val="accent2"/>
              </a:solidFill>
              <a:latin typeface="Arial Nova" panose="020B0504020202020204" pitchFamily="34" charset="0"/>
              <a:cs typeface="Biome" panose="020B0503030204020804" pitchFamily="34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08752" y="914210"/>
            <a:ext cx="6178561" cy="558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Integration of  core messages and themes as </a:t>
            </a:r>
            <a:r>
              <a:rPr lang="en-ZA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social partners - One Message and Many Voices  with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production,  dissemination of quality research and reports</a:t>
            </a:r>
          </a:p>
          <a:p>
            <a:pPr marL="457200" indent="-457200">
              <a:buFont typeface="+mj-lt"/>
              <a:buAutoNum type="arabicPeriod"/>
            </a:pPr>
            <a:r>
              <a:rPr lang="en-Z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Entrench Development Communications - empower communities</a:t>
            </a:r>
            <a:r>
              <a:rPr lang="en-ZA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– </a:t>
            </a:r>
            <a:r>
              <a:rPr lang="en-ZA" b="1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Inclusive outreach  and community engagement beyond the JT framework development process </a:t>
            </a:r>
          </a:p>
          <a:p>
            <a:pPr marL="457200" indent="-457200">
              <a:buFont typeface="+mj-lt"/>
              <a:buAutoNum type="arabicPeriod"/>
            </a:pPr>
            <a:r>
              <a:rPr lang="en-ZA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Complement </a:t>
            </a:r>
            <a:r>
              <a:rPr lang="en-Z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South Africa’s Climate Diplomacy –Build </a:t>
            </a:r>
            <a:r>
              <a:rPr lang="en-ZA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Networks and Communications partnerships.- </a:t>
            </a:r>
            <a:r>
              <a:rPr lang="en-ZA" dirty="0">
                <a:solidFill>
                  <a:schemeClr val="accent6">
                    <a:lumMod val="50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This is our responsibility as social partners  internationally and in the continent ahead of COP27 and beyond</a:t>
            </a:r>
          </a:p>
          <a:p>
            <a:pPr marL="457200" indent="-457200">
              <a:buFont typeface="+mj-lt"/>
              <a:buAutoNum type="arabicPeriod"/>
            </a:pPr>
            <a:r>
              <a:rPr lang="en-Z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Strengthen Advocacy and Action Campaigns</a:t>
            </a:r>
            <a:r>
              <a:rPr lang="en-ZA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–  Propagating thematic  focus on Mitigation and Adaptation </a:t>
            </a:r>
            <a:r>
              <a:rPr lang="en-ZA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including financing, skills and technology  </a:t>
            </a:r>
            <a:r>
              <a:rPr lang="en-ZA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initiatives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FCB183-56F6-47F8-B217-F07F78B7468E}"/>
              </a:ext>
            </a:extLst>
          </p:cNvPr>
          <p:cNvSpPr/>
          <p:nvPr/>
        </p:nvSpPr>
        <p:spPr>
          <a:xfrm>
            <a:off x="7058060" y="914209"/>
            <a:ext cx="3598218" cy="5586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100" b="1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INSPIRED   and  MOBILISED </a:t>
            </a:r>
            <a:r>
              <a:rPr lang="en-US" sz="21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citizens and partners </a:t>
            </a:r>
            <a:r>
              <a:rPr lang="en-ZA" sz="2100" dirty="0"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engaging </a:t>
            </a:r>
            <a:r>
              <a:rPr lang="en-ZA" sz="21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Just Transition development process.</a:t>
            </a:r>
          </a:p>
          <a:p>
            <a:pPr marL="457200" indent="-457200">
              <a:buFont typeface="+mj-lt"/>
              <a:buAutoNum type="arabicPeriod"/>
            </a:pPr>
            <a:endParaRPr lang="en-ZA" sz="2100" b="1" dirty="0">
              <a:solidFill>
                <a:srgbClr val="000000"/>
              </a:solidFill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ZA" sz="2100" b="1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PROMOTION OF   </a:t>
            </a:r>
            <a:r>
              <a:rPr lang="en-ZA" sz="21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investment,  partnership  and opportunities from South Africa's climate response  </a:t>
            </a:r>
          </a:p>
          <a:p>
            <a:pPr marL="457200" indent="-457200">
              <a:buFont typeface="+mj-lt"/>
              <a:buAutoNum type="arabicPeriod"/>
            </a:pPr>
            <a:endParaRPr lang="en-ZA" sz="2100" dirty="0">
              <a:solidFill>
                <a:srgbClr val="000000"/>
              </a:solidFill>
              <a:latin typeface="Arial Nova" panose="020B05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ZA" sz="2100" b="1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SOUND </a:t>
            </a:r>
            <a:r>
              <a:rPr lang="en-ZA" sz="2100" dirty="0">
                <a:solidFill>
                  <a:srgbClr val="000000"/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decision making within state and society informed by  science-based information and learning networks. 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A185AEF5-8C53-4005-80DD-FB0A7E415B16}"/>
              </a:ext>
            </a:extLst>
          </p:cNvPr>
          <p:cNvSpPr/>
          <p:nvPr/>
        </p:nvSpPr>
        <p:spPr>
          <a:xfrm rot="5400000">
            <a:off x="3963832" y="3531946"/>
            <a:ext cx="5617708" cy="382235"/>
          </a:xfrm>
          <a:prstGeom prst="triangle">
            <a:avLst>
              <a:gd name="adj" fmla="val 5203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715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5326" y="16044"/>
            <a:ext cx="8951495" cy="954674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2"/>
                </a:solidFill>
                <a:latin typeface="Arial Nova" panose="020B0504020202020204" pitchFamily="34" charset="0"/>
                <a:cs typeface="Biome" panose="020B0503030204020804" pitchFamily="34" charset="0"/>
              </a:rPr>
              <a:t>IMPLEMENTATION 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B77CE365-387B-4250-94B4-3B984AF085C0}"/>
              </a:ext>
            </a:extLst>
          </p:cNvPr>
          <p:cNvSpPr txBox="1">
            <a:spLocks/>
          </p:cNvSpPr>
          <p:nvPr/>
        </p:nvSpPr>
        <p:spPr>
          <a:xfrm>
            <a:off x="652484" y="3103369"/>
            <a:ext cx="2449120" cy="13213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Z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 COLLABORATION AND  CONTENT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FF924C-DABB-43CD-B9EB-3621E8B4596C}"/>
              </a:ext>
            </a:extLst>
          </p:cNvPr>
          <p:cNvSpPr txBox="1"/>
          <p:nvPr/>
        </p:nvSpPr>
        <p:spPr>
          <a:xfrm>
            <a:off x="3640017" y="2923766"/>
            <a:ext cx="6795370" cy="16535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latin typeface="Arial Nova" panose="020B0504020202020204" pitchFamily="34" charset="0"/>
              </a:rPr>
              <a:t>Media Engagement </a:t>
            </a:r>
            <a:r>
              <a:rPr lang="en-US" sz="1600" dirty="0">
                <a:effectLst/>
                <a:latin typeface="Arial Nova" panose="020B0504020202020204" pitchFamily="34" charset="0"/>
              </a:rPr>
              <a:t>and Improved Relations to on key issues on climate change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b="1" dirty="0">
                <a:effectLst/>
                <a:latin typeface="Arial Nova" panose="020B0504020202020204" pitchFamily="34" charset="0"/>
              </a:rPr>
              <a:t>Content Development </a:t>
            </a:r>
            <a:r>
              <a:rPr lang="en-US" sz="1600" dirty="0">
                <a:effectLst/>
                <a:latin typeface="Arial Nova" panose="020B0504020202020204" pitchFamily="34" charset="0"/>
              </a:rPr>
              <a:t>to support Climate Change reporting and coverage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ZA" sz="1600" b="1" dirty="0">
                <a:effectLst/>
                <a:latin typeface="Arial Nova" panose="020B0504020202020204" pitchFamily="34" charset="0"/>
              </a:rPr>
              <a:t>Media Partnerships </a:t>
            </a:r>
            <a:r>
              <a:rPr lang="en-ZA" sz="1600" dirty="0">
                <a:effectLst/>
                <a:latin typeface="Arial Nova" panose="020B0504020202020204" pitchFamily="34" charset="0"/>
              </a:rPr>
              <a:t>and </a:t>
            </a:r>
            <a:r>
              <a:rPr lang="en-GB" sz="1600" dirty="0">
                <a:effectLst/>
                <a:latin typeface="Arial Nova" panose="020B0504020202020204" pitchFamily="34" charset="0"/>
              </a:rPr>
              <a:t>Community Media Development for increased reach and diversity </a:t>
            </a:r>
            <a:endParaRPr lang="en-ZA" sz="1600" dirty="0">
              <a:effectLst/>
              <a:latin typeface="Arial Nova" panose="020B0504020202020204" pitchFamily="34" charset="0"/>
            </a:endParaRP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C2172DC6-D4B8-452D-B74C-2CD0F2DC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5" y="1272272"/>
            <a:ext cx="2433389" cy="145352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-Z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 MEDIA CONTENT DEVELOPMENT</a:t>
            </a:r>
          </a:p>
          <a:p>
            <a:pPr marL="514350" indent="-514350"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endParaRPr lang="en-ZA" sz="2400" b="1" dirty="0">
              <a:solidFill>
                <a:schemeClr val="accent2">
                  <a:lumMod val="75000"/>
                </a:schemeClr>
              </a:solidFill>
              <a:latin typeface="Arial Nova" panose="020B05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B8F43E-D7B3-400E-8B09-C288D40C0E9D}"/>
              </a:ext>
            </a:extLst>
          </p:cNvPr>
          <p:cNvSpPr txBox="1"/>
          <p:nvPr/>
        </p:nvSpPr>
        <p:spPr>
          <a:xfrm>
            <a:off x="3622432" y="1126989"/>
            <a:ext cx="6795370" cy="16535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effectLst/>
                <a:latin typeface="Arial Nova" panose="020B0504020202020204" pitchFamily="34" charset="0"/>
              </a:rPr>
              <a:t>Social Media  Content Integration </a:t>
            </a:r>
            <a:r>
              <a:rPr lang="en-ZA" sz="1600" b="1" dirty="0">
                <a:effectLst/>
                <a:latin typeface="Arial Nova" panose="020B0504020202020204" pitchFamily="34" charset="0"/>
              </a:rPr>
              <a:t> </a:t>
            </a:r>
            <a:r>
              <a:rPr lang="en-ZA" sz="1600" dirty="0">
                <a:effectLst/>
                <a:latin typeface="Arial Nova" panose="020B0504020202020204" pitchFamily="34" charset="0"/>
              </a:rPr>
              <a:t>- </a:t>
            </a:r>
            <a:r>
              <a:rPr lang="en-GB" sz="1600" dirty="0">
                <a:effectLst/>
                <a:latin typeface="Arial Nova" panose="020B0504020202020204" pitchFamily="34" charset="0"/>
              </a:rPr>
              <a:t>Content Development and Engagement -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ZA" sz="1600" b="1" dirty="0">
                <a:effectLst/>
                <a:latin typeface="Arial Nova" panose="020B0504020202020204" pitchFamily="34" charset="0"/>
              </a:rPr>
              <a:t>Publishing and Creative Development </a:t>
            </a:r>
            <a:r>
              <a:rPr lang="en-ZA" sz="1600" dirty="0">
                <a:effectLst/>
                <a:latin typeface="Arial Nova" panose="020B0504020202020204" pitchFamily="34" charset="0"/>
              </a:rPr>
              <a:t>for Varying Audiences and Platforms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ZA" sz="1600" dirty="0">
                <a:effectLst/>
                <a:latin typeface="Arial Nova" panose="020B0504020202020204" pitchFamily="34" charset="0"/>
              </a:rPr>
              <a:t>Collaboration on </a:t>
            </a:r>
            <a:r>
              <a:rPr lang="en-ZA" sz="1600" b="1" dirty="0">
                <a:effectLst/>
                <a:latin typeface="Arial Nova" panose="020B0504020202020204" pitchFamily="34" charset="0"/>
              </a:rPr>
              <a:t>Climate Change Information </a:t>
            </a:r>
            <a:r>
              <a:rPr lang="en-ZA" sz="1600" dirty="0">
                <a:effectLst/>
                <a:latin typeface="Arial Nova" panose="020B0504020202020204" pitchFamily="34" charset="0"/>
              </a:rPr>
              <a:t>and Content Development 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AE2EF749-AED0-4E39-B7AF-FE21B628E8DF}"/>
              </a:ext>
            </a:extLst>
          </p:cNvPr>
          <p:cNvSpPr txBox="1">
            <a:spLocks/>
          </p:cNvSpPr>
          <p:nvPr/>
        </p:nvSpPr>
        <p:spPr>
          <a:xfrm>
            <a:off x="666713" y="4938736"/>
            <a:ext cx="2449120" cy="13213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Z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BRAND CAMPAIGNS AND PARTNERSHIPS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89E1ED-2244-42C6-8576-DBB41EE74120}"/>
              </a:ext>
            </a:extLst>
          </p:cNvPr>
          <p:cNvSpPr txBox="1"/>
          <p:nvPr/>
        </p:nvSpPr>
        <p:spPr>
          <a:xfrm>
            <a:off x="3622432" y="4733631"/>
            <a:ext cx="6795370" cy="17667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6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Awareness Collaboration  </a:t>
            </a:r>
            <a:r>
              <a:rPr lang="en-GB" sz="1600" b="0" dirty="0">
                <a:solidFill>
                  <a:srgbClr val="000000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Industry, NGOs  and SA brand estate  ( Brand SA, Invest SA etc)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1600" b="0" dirty="0">
                <a:solidFill>
                  <a:srgbClr val="000000"/>
                </a:solidFill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Build and strengthen regional </a:t>
            </a:r>
            <a:r>
              <a:rPr lang="en-GB" sz="1600" b="1" dirty="0">
                <a:solidFill>
                  <a:srgbClr val="000000"/>
                </a:solidFill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Global Communications Networks (</a:t>
            </a:r>
            <a:r>
              <a:rPr lang="en-GB" sz="1600" b="0" dirty="0">
                <a:solidFill>
                  <a:srgbClr val="000000"/>
                </a:solidFill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 other Climate Councils / Networks  etc)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ZA" sz="1600" b="1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Social  and Empowerment Campaigns </a:t>
            </a:r>
            <a:r>
              <a:rPr lang="en-ZA" sz="1600" b="0" dirty="0">
                <a:effectLst/>
                <a:latin typeface="Arial Nova" panose="020B0504020202020204" pitchFamily="34" charset="0"/>
                <a:cs typeface="Times New Roman" panose="02020603050405020304" pitchFamily="18" charset="0"/>
              </a:rPr>
              <a:t>- Consumer Awareness on EMVs, Climate Jobs and Skills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4572525D-3617-46C0-B0E7-82A7BB502867}"/>
              </a:ext>
            </a:extLst>
          </p:cNvPr>
          <p:cNvSpPr/>
          <p:nvPr/>
        </p:nvSpPr>
        <p:spPr>
          <a:xfrm>
            <a:off x="3130064" y="1454912"/>
            <a:ext cx="474784" cy="123437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203A151C-86E2-4EBD-8810-3D7556B2667F}"/>
              </a:ext>
            </a:extLst>
          </p:cNvPr>
          <p:cNvSpPr/>
          <p:nvPr/>
        </p:nvSpPr>
        <p:spPr>
          <a:xfrm>
            <a:off x="3140941" y="3133374"/>
            <a:ext cx="474784" cy="123437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3E0DAF2A-561A-4916-9230-700E7FFDE6E3}"/>
              </a:ext>
            </a:extLst>
          </p:cNvPr>
          <p:cNvSpPr/>
          <p:nvPr/>
        </p:nvSpPr>
        <p:spPr>
          <a:xfrm>
            <a:off x="3147648" y="4923530"/>
            <a:ext cx="474784" cy="123437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9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94E3-145C-464C-AE44-DCEE94E1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653" y="822393"/>
            <a:ext cx="8967538" cy="266403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rial Nova" panose="020B0504020202020204" pitchFamily="34" charset="0"/>
                <a:cs typeface="Biome" panose="020B0503030204020804" pitchFamily="34" charset="0"/>
              </a:rPr>
              <a:t>THANK YOU</a:t>
            </a:r>
            <a:br>
              <a:rPr lang="en-GB" dirty="0">
                <a:latin typeface="Arial Nova" panose="020B0504020202020204" pitchFamily="34" charset="0"/>
                <a:cs typeface="Biome" panose="020B0503030204020804" pitchFamily="34" charset="0"/>
              </a:rPr>
            </a:br>
            <a:br>
              <a:rPr lang="en-GB" dirty="0">
                <a:latin typeface="Arial Nova" panose="020B0504020202020204" pitchFamily="34" charset="0"/>
                <a:cs typeface="Biome" panose="020B0503030204020804" pitchFamily="34" charset="0"/>
              </a:rPr>
            </a:br>
            <a:r>
              <a:rPr lang="en-GB" dirty="0">
                <a:latin typeface="Arial Nova" panose="020B0504020202020204" pitchFamily="34" charset="0"/>
                <a:cs typeface="Biome" panose="020B0503030204020804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 Nova" panose="020B05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www.climatecommission.org.za</a:t>
            </a:r>
            <a:br>
              <a:rPr lang="en-ZA" sz="6000" dirty="0"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ZA" dirty="0">
                <a:latin typeface="Arial Nova" panose="020B0504020202020204" pitchFamily="34" charset="0"/>
                <a:cs typeface="Biome" panose="020B0503030204020804" pitchFamily="34" charset="0"/>
              </a:rPr>
            </a:br>
            <a:endParaRPr lang="en-ZA" dirty="0">
              <a:latin typeface="Arial Nova" panose="020B0504020202020204" pitchFamily="34" charset="0"/>
              <a:cs typeface="Biome" panose="020B05030302040208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ED7990-0512-4F3A-BA5F-05DBD3BEB3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456" y="3225507"/>
            <a:ext cx="2049932" cy="28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0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836</Words>
  <Application>Microsoft Office PowerPoint</Application>
  <PresentationFormat>Widescreen</PresentationFormat>
  <Paragraphs>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Abadi</vt:lpstr>
      <vt:lpstr>Arial</vt:lpstr>
      <vt:lpstr>Arial Nova</vt:lpstr>
      <vt:lpstr>Biome</vt:lpstr>
      <vt:lpstr>Calibri</vt:lpstr>
      <vt:lpstr>Calibri Light</vt:lpstr>
      <vt:lpstr>Courier New</vt:lpstr>
      <vt:lpstr>Tw Cen MT</vt:lpstr>
      <vt:lpstr>Office Theme</vt:lpstr>
      <vt:lpstr>COMMUNICATIONS AND OUTREACH  </vt:lpstr>
      <vt:lpstr> INTRODUCTION</vt:lpstr>
      <vt:lpstr>OUR STRATEGIC APPROACH TO OUTREACH</vt:lpstr>
      <vt:lpstr>THEMES AND KEY MESSAGES</vt:lpstr>
      <vt:lpstr>OUR  STRATEGIC INTERVENTIONS</vt:lpstr>
      <vt:lpstr>IMPLEMENTATION </vt:lpstr>
      <vt:lpstr>THANK YOU   www.climatecommission.org.za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Presidential Climate Commission Dialogue on the South Africa’s Updated Nationally Determined Contribution</dc:title>
  <dc:creator>Shailendra Rajkumar</dc:creator>
  <cp:lastModifiedBy>Blessing Manale</cp:lastModifiedBy>
  <cp:revision>242</cp:revision>
  <cp:lastPrinted>2022-02-17T21:22:53Z</cp:lastPrinted>
  <dcterms:created xsi:type="dcterms:W3CDTF">2021-05-07T05:56:30Z</dcterms:created>
  <dcterms:modified xsi:type="dcterms:W3CDTF">2022-02-18T09:24:27Z</dcterms:modified>
</cp:coreProperties>
</file>