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04" r:id="rId1"/>
  </p:sldMasterIdLst>
  <p:notesMasterIdLst>
    <p:notesMasterId r:id="rId9"/>
  </p:notesMasterIdLst>
  <p:sldIdLst>
    <p:sldId id="256" r:id="rId2"/>
    <p:sldId id="655" r:id="rId3"/>
    <p:sldId id="630" r:id="rId4"/>
    <p:sldId id="640" r:id="rId5"/>
    <p:sldId id="635" r:id="rId6"/>
    <p:sldId id="659" r:id="rId7"/>
    <p:sldId id="658" r:id="rId8"/>
  </p:sldIdLst>
  <p:sldSz cx="12192000" cy="6858000"/>
  <p:notesSz cx="6865938" cy="95408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679255DE-6B97-C23B-FBB1-674C7467ACCA}" name="Rorisang Moseli" initials="RM" userId="S::mslmos003@myuct.ac.za::f6280c1c-cbe4-454c-a934-d46447803d15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antal Naidoo" initials="CN" lastIdx="7" clrIdx="0">
    <p:extLst>
      <p:ext uri="{19B8F6BF-5375-455C-9EA6-DF929625EA0E}">
        <p15:presenceInfo xmlns:p15="http://schemas.microsoft.com/office/powerpoint/2012/main" userId="S::chantal.naidoo@europeanclimate.org::a2e1e9c9-fdae-4aa5-a979-437ff6da5bf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AF3F"/>
    <a:srgbClr val="90C226"/>
    <a:srgbClr val="D9D9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–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874" autoAdjust="0"/>
    <p:restoredTop sz="76994" autoAdjust="0"/>
  </p:normalViewPr>
  <p:slideViewPr>
    <p:cSldViewPr snapToGrid="0" snapToObjects="1">
      <p:cViewPr varScale="1">
        <p:scale>
          <a:sx n="55" d="100"/>
          <a:sy n="55" d="100"/>
        </p:scale>
        <p:origin x="114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8/10/relationships/authors" Target="authors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5240" cy="478701"/>
          </a:xfrm>
          <a:prstGeom prst="rect">
            <a:avLst/>
          </a:prstGeom>
        </p:spPr>
        <p:txBody>
          <a:bodyPr vert="horz" lIns="93744" tIns="46872" rIns="93744" bIns="46872" rtlCol="0"/>
          <a:lstStyle>
            <a:lvl1pPr algn="l">
              <a:defRPr sz="1200"/>
            </a:lvl1pPr>
          </a:lstStyle>
          <a:p>
            <a:endParaRPr lang="en-ZA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9109" y="0"/>
            <a:ext cx="2975240" cy="478701"/>
          </a:xfrm>
          <a:prstGeom prst="rect">
            <a:avLst/>
          </a:prstGeom>
        </p:spPr>
        <p:txBody>
          <a:bodyPr vert="horz" lIns="93744" tIns="46872" rIns="93744" bIns="46872" rtlCol="0"/>
          <a:lstStyle>
            <a:lvl1pPr algn="r">
              <a:defRPr sz="1200"/>
            </a:lvl1pPr>
          </a:lstStyle>
          <a:p>
            <a:fld id="{1CF80916-7FA7-4FF6-8B67-5F6F7F381033}" type="datetimeFigureOut">
              <a:rPr lang="en-ZA" smtClean="0"/>
              <a:t>2022/02/18</a:t>
            </a:fld>
            <a:endParaRPr lang="en-ZA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571500" y="1192213"/>
            <a:ext cx="5724525" cy="32210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744" tIns="46872" rIns="93744" bIns="46872" rtlCol="0" anchor="ctr"/>
          <a:lstStyle/>
          <a:p>
            <a:endParaRPr lang="en-ZA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6594" y="4591546"/>
            <a:ext cx="5492750" cy="3756720"/>
          </a:xfrm>
          <a:prstGeom prst="rect">
            <a:avLst/>
          </a:prstGeom>
        </p:spPr>
        <p:txBody>
          <a:bodyPr vert="horz" lIns="93744" tIns="46872" rIns="93744" bIns="46872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062176"/>
            <a:ext cx="2975240" cy="478700"/>
          </a:xfrm>
          <a:prstGeom prst="rect">
            <a:avLst/>
          </a:prstGeom>
        </p:spPr>
        <p:txBody>
          <a:bodyPr vert="horz" lIns="93744" tIns="46872" rIns="93744" bIns="46872" rtlCol="0" anchor="b"/>
          <a:lstStyle>
            <a:lvl1pPr algn="l">
              <a:defRPr sz="1200"/>
            </a:lvl1pPr>
          </a:lstStyle>
          <a:p>
            <a:endParaRPr lang="en-Z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9109" y="9062176"/>
            <a:ext cx="2975240" cy="478700"/>
          </a:xfrm>
          <a:prstGeom prst="rect">
            <a:avLst/>
          </a:prstGeom>
        </p:spPr>
        <p:txBody>
          <a:bodyPr vert="horz" lIns="93744" tIns="46872" rIns="93744" bIns="46872" rtlCol="0" anchor="b"/>
          <a:lstStyle>
            <a:lvl1pPr algn="r">
              <a:defRPr sz="1200"/>
            </a:lvl1pPr>
          </a:lstStyle>
          <a:p>
            <a:fld id="{0A181D92-B206-4F8E-9B80-37F07AFEB579}" type="slidenum">
              <a:rPr lang="en-ZA" smtClean="0"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7378144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A181D92-B206-4F8E-9B80-37F07AFEB579}" type="slidenum">
              <a:rPr lang="en-ZA" smtClean="0"/>
              <a:t>1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7554899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ZA" dirty="0"/>
              <a:t>Move to the top.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A181D92-B206-4F8E-9B80-37F07AFEB579}" type="slidenum">
              <a:rPr lang="en-ZA" smtClean="0"/>
              <a:t>2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7434706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RM: see hand written notes.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A181D92-B206-4F8E-9B80-37F07AFEB579}" type="slidenum">
              <a:rPr lang="en-ZA" smtClean="0"/>
              <a:t>3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3256458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-put examples as talking points – to avoid perception that other multilateral engagements are not important.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A181D92-B206-4F8E-9B80-37F07AFEB579}" type="slidenum">
              <a:rPr lang="en-ZA" smtClean="0"/>
              <a:t>4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41475139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Stay in place. </a:t>
            </a:r>
          </a:p>
          <a:p>
            <a:r>
              <a:rPr lang="en-US" dirty="0"/>
              <a:t>-suggested: create a *presentation slide* from this version that uses crisper language.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A181D92-B206-4F8E-9B80-37F07AFEB579}" type="slidenum">
              <a:rPr lang="en-ZA" smtClean="0"/>
              <a:t>5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4023419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RM: see hand written notes.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A181D92-B206-4F8E-9B80-37F07AFEB579}" type="slidenum">
              <a:rPr lang="en-ZA" smtClean="0"/>
              <a:t>6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79056760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A181D92-B206-4F8E-9B80-37F07AFEB579}" type="slidenum">
              <a:rPr lang="en-ZA" smtClean="0"/>
              <a:t>7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4274001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3003B6-7A36-40F7-9314-15B699CE24B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28159D2-38FD-4903-9FD0-5FCC4743DF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Z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C6FE51-9E00-42F2-95DB-AE96F72611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2/18/2022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BFD461-CE82-467B-A8FF-9760C56AEF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3AA15F-2256-4F2F-8944-44AE03635A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6CCFD021-0DEA-4FBB-B221-7B2C1F6401CF}"/>
              </a:ext>
            </a:extLst>
          </p:cNvPr>
          <p:cNvGrpSpPr/>
          <p:nvPr userDrawn="1"/>
        </p:nvGrpSpPr>
        <p:grpSpPr>
          <a:xfrm>
            <a:off x="-12827" y="-8468"/>
            <a:ext cx="12475019" cy="6866468"/>
            <a:chOff x="-47894" y="-213992"/>
            <a:chExt cx="12475019" cy="7071992"/>
          </a:xfrm>
        </p:grpSpPr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1C155697-7247-4B51-8238-398B3173CDAF}"/>
                </a:ext>
              </a:extLst>
            </p:cNvPr>
            <p:cNvCxnSpPr/>
            <p:nvPr/>
          </p:nvCxnSpPr>
          <p:spPr>
            <a:xfrm>
              <a:off x="10838265" y="-213991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E0C9C09B-5E41-417C-B8E5-25B16DF54645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0342389" y="5659048"/>
              <a:ext cx="2084736" cy="1182524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Rectangle 27">
              <a:extLst>
                <a:ext uri="{FF2B5EF4-FFF2-40B4-BE49-F238E27FC236}">
                  <a16:creationId xmlns:a16="http://schemas.microsoft.com/office/drawing/2014/main" id="{FD59F8C9-E0FD-4D46-A2EE-EA2EF3102465}"/>
                </a:ext>
              </a:extLst>
            </p:cNvPr>
            <p:cNvSpPr/>
            <p:nvPr/>
          </p:nvSpPr>
          <p:spPr>
            <a:xfrm>
              <a:off x="10960158" y="-205271"/>
              <a:ext cx="1219199" cy="7063271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28">
              <a:extLst>
                <a:ext uri="{FF2B5EF4-FFF2-40B4-BE49-F238E27FC236}">
                  <a16:creationId xmlns:a16="http://schemas.microsoft.com/office/drawing/2014/main" id="{1352FCA9-6AE7-4470-9514-35A015BD9DE9}"/>
                </a:ext>
              </a:extLst>
            </p:cNvPr>
            <p:cNvSpPr/>
            <p:nvPr/>
          </p:nvSpPr>
          <p:spPr>
            <a:xfrm>
              <a:off x="11421101" y="-8467"/>
              <a:ext cx="767723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Isosceles Triangle 11">
              <a:extLst>
                <a:ext uri="{FF2B5EF4-FFF2-40B4-BE49-F238E27FC236}">
                  <a16:creationId xmlns:a16="http://schemas.microsoft.com/office/drawing/2014/main" id="{963DAB08-07D4-4E46-B8BF-D2C5E0018D13}"/>
                </a:ext>
              </a:extLst>
            </p:cNvPr>
            <p:cNvSpPr/>
            <p:nvPr/>
          </p:nvSpPr>
          <p:spPr>
            <a:xfrm>
              <a:off x="11431209" y="3589867"/>
              <a:ext cx="674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Isosceles Triangle 12">
              <a:extLst>
                <a:ext uri="{FF2B5EF4-FFF2-40B4-BE49-F238E27FC236}">
                  <a16:creationId xmlns:a16="http://schemas.microsoft.com/office/drawing/2014/main" id="{78BC1B6A-5A9B-4FFB-9850-38987108BB06}"/>
                </a:ext>
              </a:extLst>
            </p:cNvPr>
            <p:cNvSpPr/>
            <p:nvPr/>
          </p:nvSpPr>
          <p:spPr>
            <a:xfrm rot="10800000">
              <a:off x="-47894" y="-213992"/>
              <a:ext cx="203743" cy="6858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pic>
        <p:nvPicPr>
          <p:cNvPr id="14" name="Picture 13" descr="Logo, company name&#10;&#10;Description automatically generated">
            <a:extLst>
              <a:ext uri="{FF2B5EF4-FFF2-40B4-BE49-F238E27FC236}">
                <a16:creationId xmlns:a16="http://schemas.microsoft.com/office/drawing/2014/main" id="{68B1C62E-83C7-43F2-9963-995060D2448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514910" y="111674"/>
            <a:ext cx="3751249" cy="27131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54358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368E03-198F-4C41-A3EE-17495481AD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AA31108-FFD6-4C7A-B6FF-FE225329BE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116634-5F2D-48A4-A68E-F7E36A461B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2/18/2022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5ABA83-2C38-4FC9-A240-9D42C9DB6B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43DF2B-7F4F-4475-9B1E-2AD916BFC8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35137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4A1F10A-3FEB-4ED7-B333-34FABF141F4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33F419C-F9EC-4130-BCEC-18008A5015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E0FB22-BB0F-4E12-AC3C-D616FAEC4B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2/18/2022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6E9CBE-7721-442A-BE71-5AD14CDE92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E8E70B-728C-4DF3-8B30-13CC9E511F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50810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556282-CDFF-4804-B8B4-943139CEE8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A4AA2AF-D976-402D-B7B2-995D24A77E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2/18/2022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D2BA589-2BAF-4833-B225-506412179B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EE230A6-FF3B-402A-ACC1-53BBE2087B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51363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0878B1-A3EA-42B5-ACFE-994419D5E7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DCB5AFB-11B7-4D99-9F73-E94DE4FF8E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2/18/2022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6BF6FF6-F382-482E-87EE-9684E15966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53597A7-E8F4-4C1D-9824-518C719D00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11465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2AD0B5-1751-4683-85B8-7A0C9A70E2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E485EF-BB50-45CB-BCB6-754C0C8BB5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2461" y="1949326"/>
            <a:ext cx="10515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83E6C2-C973-405E-A504-428F0E7A03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2/18/2022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0AAE81-7910-42C9-9993-D7EF5D4866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E7A7A6-6841-4B52-98F3-2A36C5FEF8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014760" y="6404688"/>
            <a:ext cx="2743200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0ADCCB1F-AB2E-4623-A2DC-28DF79E0D99E}"/>
              </a:ext>
            </a:extLst>
          </p:cNvPr>
          <p:cNvGrpSpPr/>
          <p:nvPr userDrawn="1"/>
        </p:nvGrpSpPr>
        <p:grpSpPr>
          <a:xfrm>
            <a:off x="-23320" y="0"/>
            <a:ext cx="12475020" cy="6857999"/>
            <a:chOff x="-47895" y="-1883212"/>
            <a:chExt cx="12475020" cy="8741212"/>
          </a:xfrm>
        </p:grpSpPr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A4CD05B8-F3F2-4332-AF24-7611A2B6C1AE}"/>
                </a:ext>
              </a:extLst>
            </p:cNvPr>
            <p:cNvCxnSpPr>
              <a:cxnSpLocks/>
            </p:cNvCxnSpPr>
            <p:nvPr/>
          </p:nvCxnSpPr>
          <p:spPr>
            <a:xfrm>
              <a:off x="10104088" y="-1883212"/>
              <a:ext cx="1953377" cy="8527222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1B1044B8-675F-417D-AD70-B34B2D7B6790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0342389" y="5659048"/>
              <a:ext cx="2084736" cy="1182524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Rectangle 27">
              <a:extLst>
                <a:ext uri="{FF2B5EF4-FFF2-40B4-BE49-F238E27FC236}">
                  <a16:creationId xmlns:a16="http://schemas.microsoft.com/office/drawing/2014/main" id="{3C11D247-1E36-4498-A2A5-DD741A1844A8}"/>
                </a:ext>
              </a:extLst>
            </p:cNvPr>
            <p:cNvSpPr/>
            <p:nvPr/>
          </p:nvSpPr>
          <p:spPr>
            <a:xfrm>
              <a:off x="10517835" y="-902951"/>
              <a:ext cx="1629261" cy="7721321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28">
              <a:extLst>
                <a:ext uri="{FF2B5EF4-FFF2-40B4-BE49-F238E27FC236}">
                  <a16:creationId xmlns:a16="http://schemas.microsoft.com/office/drawing/2014/main" id="{EDD86292-A0A8-468A-A660-DDAA43CCC686}"/>
                </a:ext>
              </a:extLst>
            </p:cNvPr>
            <p:cNvSpPr/>
            <p:nvPr/>
          </p:nvSpPr>
          <p:spPr>
            <a:xfrm>
              <a:off x="11708648" y="-8466"/>
              <a:ext cx="480176" cy="6866466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Isosceles Triangle 11">
              <a:extLst>
                <a:ext uri="{FF2B5EF4-FFF2-40B4-BE49-F238E27FC236}">
                  <a16:creationId xmlns:a16="http://schemas.microsoft.com/office/drawing/2014/main" id="{0AA168D0-6ED9-480A-9C2B-B285A3A2BD5A}"/>
                </a:ext>
              </a:extLst>
            </p:cNvPr>
            <p:cNvSpPr/>
            <p:nvPr/>
          </p:nvSpPr>
          <p:spPr>
            <a:xfrm>
              <a:off x="11666488" y="3589867"/>
              <a:ext cx="438880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Isosceles Triangle 12">
              <a:extLst>
                <a:ext uri="{FF2B5EF4-FFF2-40B4-BE49-F238E27FC236}">
                  <a16:creationId xmlns:a16="http://schemas.microsoft.com/office/drawing/2014/main" id="{5D3FA022-0229-4874-B5E7-AD66F1518CA5}"/>
                </a:ext>
              </a:extLst>
            </p:cNvPr>
            <p:cNvSpPr/>
            <p:nvPr/>
          </p:nvSpPr>
          <p:spPr>
            <a:xfrm rot="10800000">
              <a:off x="-47895" y="-1883212"/>
              <a:ext cx="266776" cy="8527221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pic>
        <p:nvPicPr>
          <p:cNvPr id="14" name="Picture 13" descr="Logo, company name&#10;&#10;Description automatically generated">
            <a:extLst>
              <a:ext uri="{FF2B5EF4-FFF2-40B4-BE49-F238E27FC236}">
                <a16:creationId xmlns:a16="http://schemas.microsoft.com/office/drawing/2014/main" id="{B117759C-C727-4BEA-A041-E9EF914D177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26736" r="29504" b="39392"/>
          <a:stretch/>
        </p:blipFill>
        <p:spPr>
          <a:xfrm>
            <a:off x="10815592" y="6002167"/>
            <a:ext cx="854391" cy="855833"/>
          </a:xfrm>
          <a:prstGeom prst="rect">
            <a:avLst/>
          </a:prstGeom>
        </p:spPr>
      </p:pic>
      <p:pic>
        <p:nvPicPr>
          <p:cNvPr id="15" name="Picture 14" descr="Logo, company name&#10;&#10;Description automatically generated">
            <a:extLst>
              <a:ext uri="{FF2B5EF4-FFF2-40B4-BE49-F238E27FC236}">
                <a16:creationId xmlns:a16="http://schemas.microsoft.com/office/drawing/2014/main" id="{F71152D6-81AE-488E-A93B-0DC231297D3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/>
          <a:srcRect l="7273" t="63482" r="4871" b="10736"/>
          <a:stretch/>
        </p:blipFill>
        <p:spPr>
          <a:xfrm>
            <a:off x="10679995" y="412302"/>
            <a:ext cx="1458673" cy="3095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5164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66F980-7F82-4B3E-9F25-9CA0D281A6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789354-33AB-4C3C-B32B-D667748ABE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911CF2-F3F9-4458-9EFE-8445D4CB29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2/18/2022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2CE5B0-9BD8-4997-82E1-1950A31079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DBB7E9-2837-4CAA-A4DF-05AA0DC040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10571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2D930E-78A3-4F36-97AA-C0A0C7994C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50E4D0-555D-4D42-A54E-9ABD5B1F787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918B659-D1C3-4B87-B965-94A293CB86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3A272B-5470-4D2E-BC9F-69B176DA23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2/18/2022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22C671E-46B2-4279-8BAB-5E4463CAD1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E0E3BCE-44E4-42DD-AE7C-BC0F30240C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46402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C76E4F-4310-4BB9-9BDC-8198D6D9FE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BF7B4A4-1222-4942-BF2A-74AE3D7054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E7FF6AF-7551-49F1-BC52-6BF2625001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EED6BEC-3C93-42F3-B5A5-109682EEF45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6099E4A-126D-4CC7-BB9D-B5BA3A67327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1F9B464-BAF0-4398-9C7E-BC70B5AC33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2/18/2022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10FFBB7-0343-4F20-B179-0388EDC92C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321E90E-E61C-408B-96AD-55E3752BBC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015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D2E0EE-5ECB-4EE3-A36A-DC87046EC0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ABB86AC-30F6-4C5C-B317-61E3E4E184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2/18/2022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01AA271-C5E7-4AA0-B7C5-CAFFBBBA98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F598A64-01C5-4982-9E18-98444E770F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4601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5322674-5AA2-4E38-902B-A55A09A2D8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2/18/2022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3E87EEC-4020-4C51-B26C-0F772EACAF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4D92C7-2140-40BD-8479-54155A3538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72865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ADBC9D-C9BD-40B9-B390-CC3FF26D52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5969C5-87E7-492D-AAD0-B140F64934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92C801A-78A0-4209-AAFC-6AB9BFE65A9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6633A74-E984-44D9-B6AE-C80FEF018C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2/18/2022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B411D4C-B6D7-4B4C-B317-6523B87582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E7CEC75-7811-4C42-B5C6-01A7C37ADE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50461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1C4973-8928-4247-91DA-112DB80A7F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14CE66A-0E00-43E4-8AEF-B600CCAB3C1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ZA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FBBE10C-57B5-437B-8BD6-5C66D44ABD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7176A1B-B2F7-448B-8BCF-19E950BA0C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2/18/2022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12D38C8-F4D0-47E3-A533-2681179E40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A137834-3013-433A-908A-C5F44E0C73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80857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microsoft.com/office/2007/relationships/hdphoto" Target="../media/hdphoto1.wdp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A0D571A-50ED-4AD8-8DD4-4A28D846CC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A40328A-0DD4-41FA-B963-A2175FDFC0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F4337C-FBFD-483C-85E5-EE591DD3BB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2/18/2022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10BD37-7A56-43F8-98A3-B865BAD0803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E5AD8D-0B31-4EC2-B347-4F4B2D4E4D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 descr="Logo&#10;&#10;Description automatically generated">
            <a:extLst>
              <a:ext uri="{FF2B5EF4-FFF2-40B4-BE49-F238E27FC236}">
                <a16:creationId xmlns:a16="http://schemas.microsoft.com/office/drawing/2014/main" id="{750F0FED-D82F-45AC-87F4-9B837A16DF98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BEBA8EAE-BF5A-486C-A8C5-ECC9F3942E4B}">
                <a14:imgProps xmlns:a14="http://schemas.microsoft.com/office/drawing/2010/main">
                  <a14:imgLayer r:embed="rId16">
                    <a14:imgEffect>
                      <a14:backgroundRemoval t="5780" b="95665" l="9605" r="89831">
                        <a14:foregroundMark x1="37288" y1="45665" x2="37288" y2="45665"/>
                        <a14:foregroundMark x1="40395" y1="61272" x2="40395" y2="61272"/>
                        <a14:foregroundMark x1="20904" y1="28324" x2="20904" y2="28324"/>
                        <a14:foregroundMark x1="68362" y1="17630" x2="68362" y2="17630"/>
                        <a14:foregroundMark x1="79661" y1="59249" x2="79661" y2="59249"/>
                        <a14:foregroundMark x1="28814" y1="22543" x2="28814" y2="22543"/>
                        <a14:foregroundMark x1="20056" y1="30347" x2="35311" y2="20231"/>
                        <a14:foregroundMark x1="37571" y1="46532" x2="37571" y2="46532"/>
                        <a14:foregroundMark x1="66949" y1="21676" x2="66949" y2="21676"/>
                        <a14:foregroundMark x1="69209" y1="22543" x2="69209" y2="22543"/>
                        <a14:foregroundMark x1="51130" y1="6358" x2="51130" y2="6358"/>
                        <a14:foregroundMark x1="71469" y1="70520" x2="71469" y2="70520"/>
                        <a14:foregroundMark x1="66102" y1="77457" x2="82486" y2="57803"/>
                        <a14:foregroundMark x1="40960" y1="90751" x2="63842" y2="91329"/>
                        <a14:foregroundMark x1="49435" y1="95665" x2="49435" y2="95665"/>
                        <a14:foregroundMark x1="83898" y1="22543" x2="83898" y2="22543"/>
                        <a14:foregroundMark x1="83898" y1="23699" x2="83898" y2="23699"/>
                        <a14:foregroundMark x1="89266" y1="60694" x2="89266" y2="60694"/>
                        <a14:foregroundMark x1="89266" y1="59827" x2="89266" y2="59827"/>
                        <a14:foregroundMark x1="89266" y1="70231" x2="89266" y2="70231"/>
                        <a14:foregroundMark x1="36158" y1="44509" x2="36158" y2="44509"/>
                        <a14:foregroundMark x1="35311" y1="43353" x2="48023" y2="40173"/>
                        <a14:foregroundMark x1="42090" y1="59827" x2="48023" y2="60116"/>
                        <a14:foregroundMark x1="76271" y1="29769" x2="66384" y2="1445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9365092" y="3589867"/>
            <a:ext cx="1244925" cy="12167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20875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  <p:sldLayoutId id="2147483703" r:id="rId12"/>
    <p:sldLayoutId id="2147483685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3DB74A9F-67D1-4549-9A93-1BE058A86A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640667" y="3138257"/>
            <a:ext cx="7476512" cy="1431758"/>
          </a:xfrm>
        </p:spPr>
        <p:txBody>
          <a:bodyPr>
            <a:normAutofit/>
          </a:bodyPr>
          <a:lstStyle/>
          <a:p>
            <a:pPr algn="l"/>
            <a:r>
              <a:rPr lang="en-GB" sz="3200" b="1" dirty="0">
                <a:latin typeface="Arial Nova" panose="020B0504020202020204" pitchFamily="34" charset="0"/>
                <a:cs typeface="Biome" panose="020B0503030204020804" pitchFamily="34" charset="0"/>
              </a:rPr>
              <a:t>COMMUNICATIONS AND OUTREACH</a:t>
            </a:r>
            <a:br>
              <a:rPr lang="en-GB" sz="3200" b="1" dirty="0">
                <a:latin typeface="Arial Nova" panose="020B0504020202020204" pitchFamily="34" charset="0"/>
                <a:cs typeface="Biome" panose="020B0503030204020804" pitchFamily="34" charset="0"/>
              </a:rPr>
            </a:br>
            <a:br>
              <a:rPr lang="en-GB" sz="3200" b="1" dirty="0">
                <a:solidFill>
                  <a:schemeClr val="accent1">
                    <a:lumMod val="75000"/>
                  </a:schemeClr>
                </a:solidFill>
                <a:latin typeface="Arial Nova" panose="020B0504020202020204" pitchFamily="34" charset="0"/>
                <a:cs typeface="Biome" panose="020B0503030204020804" pitchFamily="34" charset="0"/>
              </a:rPr>
            </a:br>
            <a:endParaRPr lang="en-ZA" sz="3200" dirty="0">
              <a:solidFill>
                <a:schemeClr val="accent1">
                  <a:lumMod val="75000"/>
                </a:schemeClr>
              </a:solidFill>
              <a:latin typeface="Arial Nova" panose="020B0504020202020204" pitchFamily="34" charset="0"/>
              <a:cs typeface="Biome" panose="020B05030302040208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77B452E-EB08-482B-A17C-8436A5E89E78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3640667" y="4968176"/>
            <a:ext cx="5633336" cy="1096899"/>
          </a:xfrm>
        </p:spPr>
        <p:txBody>
          <a:bodyPr/>
          <a:lstStyle/>
          <a:p>
            <a:pPr marL="0" indent="0" algn="l">
              <a:buNone/>
            </a:pPr>
            <a:r>
              <a:rPr lang="en-US" dirty="0">
                <a:latin typeface="Arial Nova" panose="020B0504020202020204" pitchFamily="34" charset="0"/>
                <a:cs typeface="Biome" panose="020B0503030204020804" pitchFamily="34" charset="0"/>
              </a:rPr>
              <a:t>18 FEBRUARY 2022</a:t>
            </a:r>
            <a:endParaRPr lang="en-ZA" dirty="0">
              <a:latin typeface="Arial Nova" panose="020B0504020202020204" pitchFamily="34" charset="0"/>
              <a:cs typeface="Biome" panose="020B05030302040208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85420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7980AE-92D6-41DF-8DAB-AC214878BD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4123" y="0"/>
            <a:ext cx="10515600" cy="1325563"/>
          </a:xfrm>
        </p:spPr>
        <p:txBody>
          <a:bodyPr/>
          <a:lstStyle/>
          <a:p>
            <a:r>
              <a:rPr lang="en-GB" dirty="0">
                <a:latin typeface="Biome" panose="020B0502040204020203" pitchFamily="34" charset="0"/>
                <a:cs typeface="Biome" panose="020B0502040204020203" pitchFamily="34" charset="0"/>
              </a:rPr>
              <a:t> 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  <a:latin typeface="Arial Nova" panose="020B0504020202020204" pitchFamily="34" charset="0"/>
                <a:cs typeface="Biome" panose="020B0502040204020203" pitchFamily="34" charset="0"/>
              </a:rPr>
              <a:t>INTRODUCTION</a:t>
            </a:r>
            <a:endParaRPr lang="en-ZA" dirty="0">
              <a:solidFill>
                <a:schemeClr val="accent1">
                  <a:lumMod val="75000"/>
                </a:schemeClr>
              </a:solidFill>
              <a:latin typeface="Arial Nova" panose="020B0504020202020204" pitchFamily="34" charset="0"/>
              <a:cs typeface="Biome" panose="020B0502040204020203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E5B7E-408B-4F60-A4B1-0656FBA295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9744" y="1325562"/>
            <a:ext cx="10393056" cy="5532437"/>
          </a:xfrm>
        </p:spPr>
        <p:txBody>
          <a:bodyPr>
            <a:normAutofit fontScale="77500" lnSpcReduction="20000"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en-GB" sz="3600" dirty="0">
                <a:latin typeface="Arial Nova" panose="020B0504020202020204" pitchFamily="34" charset="0"/>
                <a:cs typeface="Arial" panose="020B0604020202020204" pitchFamily="34" charset="0"/>
              </a:rPr>
              <a:t>The PCC remains a multi stakeholder forum with common but unequal social partner interests and expectations and therefore   a rich diversity of views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GB" sz="3600" dirty="0">
                <a:latin typeface="Arial Nova" panose="020B0504020202020204" pitchFamily="34" charset="0"/>
                <a:cs typeface="Arial" panose="020B0604020202020204" pitchFamily="34" charset="0"/>
              </a:rPr>
              <a:t>Communicating climate change is both an individual partner and collective responsibility principled on the “social compact “ of what the Just Transition is about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GB" sz="3600" dirty="0">
                <a:latin typeface="Arial Nova" panose="020B0504020202020204" pitchFamily="34" charset="0"/>
                <a:cs typeface="Arial" panose="020B0604020202020204" pitchFamily="34" charset="0"/>
              </a:rPr>
              <a:t>The value proposition of the outreach of the PCC is  that it will  remain open and inclusive and receptive to collaboration and partnership 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ZA" sz="3600" dirty="0">
                <a:latin typeface="Arial Nova" panose="020B05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We aim to raise awareness on the physical science of climate change;   and  encourage  social partners to continue to educate, inform and mobilize their constituencies through rigorous outreach programmes, campaigns and partnerships</a:t>
            </a:r>
          </a:p>
          <a:p>
            <a:pPr>
              <a:buFont typeface="Courier New" panose="02070309020205020404" pitchFamily="49" charset="0"/>
              <a:buChar char="o"/>
            </a:pPr>
            <a:endParaRPr lang="en-GB" dirty="0">
              <a:latin typeface="Arial Nova" panose="020B05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dirty="0">
                <a:latin typeface="Arial Nova" panose="020B0504020202020204" pitchFamily="34" charset="0"/>
                <a:cs typeface="Arial" panose="020B0604020202020204" pitchFamily="34" charset="0"/>
              </a:rPr>
              <a:t> </a:t>
            </a:r>
          </a:p>
          <a:p>
            <a:endParaRPr lang="en-GB" dirty="0">
              <a:latin typeface="Arial Nova" panose="020B0504020202020204" pitchFamily="34" charset="0"/>
            </a:endParaRPr>
          </a:p>
          <a:p>
            <a:endParaRPr lang="en-ZA" dirty="0">
              <a:latin typeface="Arial Nova" panose="020B05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45584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05326" y="16044"/>
            <a:ext cx="9857874" cy="954674"/>
          </a:xfrm>
        </p:spPr>
        <p:txBody>
          <a:bodyPr>
            <a:normAutofit fontScale="90000"/>
          </a:bodyPr>
          <a:lstStyle/>
          <a:p>
            <a:r>
              <a:rPr lang="en-ZA" sz="4000" dirty="0">
                <a:solidFill>
                  <a:schemeClr val="accent2"/>
                </a:solidFill>
                <a:latin typeface="Arial Nova" panose="020B0504020202020204" pitchFamily="34" charset="0"/>
                <a:cs typeface="Biome" panose="020B0503030204020804" pitchFamily="34" charset="0"/>
              </a:rPr>
              <a:t>OUR STRATEGIC APPROACH TO OUTREACH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05326" y="3667065"/>
            <a:ext cx="4233110" cy="2819016"/>
          </a:xfrm>
          <a:solidFill>
            <a:srgbClr val="FFC000"/>
          </a:solidFill>
        </p:spPr>
        <p:txBody>
          <a:bodyPr>
            <a:normAutofit fontScale="70000" lnSpcReduction="20000"/>
          </a:bodyPr>
          <a:lstStyle/>
          <a:p>
            <a:pPr marL="457200" indent="-457200" fontAlgn="t">
              <a:lnSpc>
                <a:spcPct val="115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GB" sz="3600" b="0" i="0" u="none" strike="noStrike" kern="1200" dirty="0">
                <a:solidFill>
                  <a:srgbClr val="000000"/>
                </a:solidFill>
                <a:effectLst/>
                <a:latin typeface="Arial Nova" panose="020B05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Consultation and Participation</a:t>
            </a:r>
            <a:endParaRPr lang="en-ZA" sz="3600" b="0" i="0" u="none" strike="noStrike" dirty="0">
              <a:effectLst/>
              <a:latin typeface="Arial Nova" panose="020B0504020202020204" pitchFamily="34" charset="0"/>
            </a:endParaRPr>
          </a:p>
          <a:p>
            <a:pPr marL="457200" indent="-457200" fontAlgn="t">
              <a:lnSpc>
                <a:spcPct val="107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GB" sz="3600" b="0" i="0" u="none" strike="noStrike" kern="1200" dirty="0">
                <a:solidFill>
                  <a:srgbClr val="000000"/>
                </a:solidFill>
                <a:effectLst/>
                <a:latin typeface="Arial Nova" panose="020B05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Engagement and Feedback</a:t>
            </a:r>
          </a:p>
          <a:p>
            <a:pPr marL="457200" indent="-457200" fontAlgn="t">
              <a:lnSpc>
                <a:spcPct val="107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GB" sz="3600" dirty="0">
                <a:solidFill>
                  <a:srgbClr val="000000"/>
                </a:solidFill>
                <a:latin typeface="Arial Nova" panose="020B05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Access to Quality Information </a:t>
            </a:r>
          </a:p>
          <a:p>
            <a:pPr marL="457200" indent="-457200" fontAlgn="t">
              <a:lnSpc>
                <a:spcPct val="107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GB" sz="3600" b="0" i="0" u="none" strike="noStrike" kern="1200" dirty="0">
                <a:solidFill>
                  <a:srgbClr val="000000"/>
                </a:solidFill>
                <a:effectLst/>
                <a:latin typeface="Arial Nova" panose="020B05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Dialogue and </a:t>
            </a:r>
            <a:r>
              <a:rPr lang="en-GB" sz="3600" dirty="0">
                <a:solidFill>
                  <a:srgbClr val="000000"/>
                </a:solidFill>
                <a:latin typeface="Arial Nova" panose="020B05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Leadership </a:t>
            </a:r>
          </a:p>
          <a:p>
            <a:pPr marL="0" indent="0" fontAlgn="t">
              <a:lnSpc>
                <a:spcPct val="107000"/>
              </a:lnSpc>
              <a:spcBef>
                <a:spcPts val="0"/>
              </a:spcBef>
              <a:buNone/>
            </a:pPr>
            <a:endParaRPr lang="en-ZA" sz="3600" b="0" i="0" u="none" strike="noStrike" dirty="0">
              <a:effectLst/>
              <a:latin typeface="Arial Nova" panose="020B0504020202020204" pitchFamily="34" charset="0"/>
            </a:endParaRPr>
          </a:p>
          <a:p>
            <a:pPr marL="0" indent="0">
              <a:lnSpc>
                <a:spcPct val="115000"/>
              </a:lnSpc>
              <a:spcAft>
                <a:spcPts val="800"/>
              </a:spcAft>
              <a:buNone/>
            </a:pPr>
            <a:endParaRPr lang="en-ZA" sz="3200" dirty="0">
              <a:solidFill>
                <a:schemeClr val="accent2">
                  <a:lumMod val="75000"/>
                </a:schemeClr>
              </a:solidFill>
              <a:latin typeface="Arial Nova" panose="020B05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22FB181-6EB0-40A0-914C-F02A097C01DD}"/>
              </a:ext>
            </a:extLst>
          </p:cNvPr>
          <p:cNvSpPr txBox="1"/>
          <p:nvPr/>
        </p:nvSpPr>
        <p:spPr>
          <a:xfrm>
            <a:off x="5064058" y="3658946"/>
            <a:ext cx="5480924" cy="2800767"/>
          </a:xfrm>
          <a:prstGeom prst="rect">
            <a:avLst/>
          </a:prstGeom>
          <a:solidFill>
            <a:srgbClr val="FFC000"/>
          </a:solidFill>
        </p:spPr>
        <p:txBody>
          <a:bodyPr wrap="square">
            <a:spAutoFit/>
          </a:bodyPr>
          <a:lstStyle/>
          <a:p>
            <a:pPr marL="457200" marR="0" lvl="0" indent="-457200" algn="l" defTabSz="914400" rtl="0" eaLnBrk="1" fontAlgn="auto" latinLnBrk="0" hangingPunct="1">
              <a:spcBef>
                <a:spcPts val="0"/>
              </a:spcBef>
              <a:buClrTx/>
              <a:buSzTx/>
              <a:buFont typeface="+mj-lt"/>
              <a:buAutoNum type="arabicPeriod"/>
              <a:tabLst/>
              <a:defRPr/>
            </a:pPr>
            <a:r>
              <a:rPr lang="en-US" sz="2200" b="1" dirty="0">
                <a:solidFill>
                  <a:srgbClr val="000000"/>
                </a:solidFill>
                <a:effectLst/>
                <a:latin typeface="Arial Nova" panose="020B05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Stakeholder Engagement </a:t>
            </a:r>
            <a:r>
              <a:rPr lang="en-US" sz="2200" b="0" dirty="0">
                <a:solidFill>
                  <a:srgbClr val="000000"/>
                </a:solidFill>
                <a:effectLst/>
                <a:latin typeface="Arial Nova" panose="020B05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</a:t>
            </a:r>
            <a:r>
              <a:rPr lang="en-ZA" sz="2200" b="0" dirty="0">
                <a:solidFill>
                  <a:srgbClr val="000000"/>
                </a:solidFill>
                <a:effectLst/>
                <a:latin typeface="Arial Nova" panose="020B05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Partner Initiatives </a:t>
            </a:r>
            <a:r>
              <a:rPr lang="en-US" sz="2200" b="0" dirty="0">
                <a:solidFill>
                  <a:srgbClr val="000000"/>
                </a:solidFill>
                <a:effectLst/>
                <a:latin typeface="Arial Nova" panose="020B05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 Labour , Women , NGOS etc..) 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n-GB" sz="2200" b="1" dirty="0">
                <a:effectLst/>
                <a:latin typeface="Arial Nova" panose="020B0504020202020204" pitchFamily="34" charset="0"/>
                <a:cs typeface="Times New Roman" panose="02020603050405020304" pitchFamily="18" charset="0"/>
              </a:rPr>
              <a:t>Just Transition Roadmap </a:t>
            </a:r>
            <a:r>
              <a:rPr lang="en-GB" sz="2200" b="0" dirty="0">
                <a:effectLst/>
                <a:latin typeface="Arial Nova" panose="020B0504020202020204" pitchFamily="34" charset="0"/>
                <a:cs typeface="Times New Roman" panose="02020603050405020304" pitchFamily="18" charset="0"/>
              </a:rPr>
              <a:t>– 360 degrees </a:t>
            </a:r>
            <a:r>
              <a:rPr lang="en-ZA" sz="2200" b="0" dirty="0">
                <a:effectLst/>
                <a:latin typeface="Arial Nova" panose="020B0504020202020204" pitchFamily="34" charset="0"/>
                <a:cs typeface="Times New Roman" panose="02020603050405020304" pitchFamily="18" charset="0"/>
              </a:rPr>
              <a:t>participation beyond the JTF.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n-ZA" sz="2200" b="1" dirty="0">
                <a:effectLst/>
                <a:latin typeface="Arial Nova" panose="020B0504020202020204" pitchFamily="34" charset="0"/>
                <a:cs typeface="Times New Roman" panose="02020603050405020304" pitchFamily="18" charset="0"/>
              </a:rPr>
              <a:t>Leadership  </a:t>
            </a:r>
            <a:r>
              <a:rPr lang="en-ZA" sz="2200" b="1" dirty="0">
                <a:latin typeface="Arial Nova" panose="020B0504020202020204" pitchFamily="34" charset="0"/>
                <a:cs typeface="Times New Roman" panose="02020603050405020304" pitchFamily="18" charset="0"/>
              </a:rPr>
              <a:t>and Collaboration </a:t>
            </a:r>
            <a:r>
              <a:rPr lang="en-ZA" sz="2200" dirty="0">
                <a:effectLst/>
                <a:latin typeface="Arial Nova" panose="020B0504020202020204" pitchFamily="34" charset="0"/>
                <a:cs typeface="Times New Roman" panose="02020603050405020304" pitchFamily="18" charset="0"/>
              </a:rPr>
              <a:t>networks of innovation and information. 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n-ZA" sz="2200" b="1" dirty="0">
                <a:effectLst/>
                <a:latin typeface="Arial Nova" panose="020B0504020202020204" pitchFamily="34" charset="0"/>
                <a:cs typeface="Times New Roman" panose="02020603050405020304" pitchFamily="18" charset="0"/>
              </a:rPr>
              <a:t>Dialogue</a:t>
            </a:r>
            <a:r>
              <a:rPr lang="en-ZA" sz="2200" dirty="0">
                <a:effectLst/>
                <a:latin typeface="Arial Nova" panose="020B0504020202020204" pitchFamily="34" charset="0"/>
                <a:cs typeface="Times New Roman" panose="02020603050405020304" pitchFamily="18" charset="0"/>
              </a:rPr>
              <a:t>  e.g. Lectures </a:t>
            </a:r>
            <a:r>
              <a:rPr lang="en-ZA" sz="2200" dirty="0">
                <a:latin typeface="Arial Nova" panose="020B0504020202020204" pitchFamily="34" charset="0"/>
                <a:cs typeface="Times New Roman" panose="02020603050405020304" pitchFamily="18" charset="0"/>
              </a:rPr>
              <a:t>and </a:t>
            </a:r>
            <a:r>
              <a:rPr lang="en-ZA" sz="2200" dirty="0">
                <a:effectLst/>
                <a:latin typeface="Arial Nova" panose="020B0504020202020204" pitchFamily="34" charset="0"/>
                <a:cs typeface="Times New Roman" panose="02020603050405020304" pitchFamily="18" charset="0"/>
              </a:rPr>
              <a:t>Seminars</a:t>
            </a:r>
            <a:endParaRPr lang="en-ZA" sz="2200" b="0" dirty="0">
              <a:effectLst/>
              <a:latin typeface="Arial Nova" panose="020B05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C0BE235-CEEB-409D-A81F-CB516E1BF680}"/>
              </a:ext>
            </a:extLst>
          </p:cNvPr>
          <p:cNvSpPr txBox="1"/>
          <p:nvPr/>
        </p:nvSpPr>
        <p:spPr>
          <a:xfrm>
            <a:off x="505326" y="881953"/>
            <a:ext cx="9857875" cy="26776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ZA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 Nova" panose="020B0504020202020204" pitchFamily="34" charset="0"/>
                <a:cs typeface="Arial" panose="020B0604020202020204" pitchFamily="34" charset="0"/>
              </a:rPr>
              <a:t>Entrench Development Communications in our outreach  and empower our communities</a:t>
            </a:r>
            <a:r>
              <a:rPr lang="en-ZA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Arial Nova" panose="020B0504020202020204" pitchFamily="34" charset="0"/>
                <a:cs typeface="Arial" panose="020B0604020202020204" pitchFamily="34" charset="0"/>
              </a:rPr>
              <a:t> and stakeholders </a:t>
            </a:r>
          </a:p>
          <a:p>
            <a:pPr algn="ctr"/>
            <a:endParaRPr lang="en-ZA" sz="2800" dirty="0">
              <a:solidFill>
                <a:schemeClr val="tx1">
                  <a:lumMod val="95000"/>
                  <a:lumOff val="5000"/>
                </a:schemeClr>
              </a:solidFill>
              <a:latin typeface="Arial Nova" panose="020B05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ZA" sz="2800" dirty="0">
                <a:solidFill>
                  <a:srgbClr val="FF0000"/>
                </a:solidFill>
                <a:latin typeface="Arial Nova" panose="020B0504020202020204" pitchFamily="34" charset="0"/>
                <a:cs typeface="Arial" panose="020B0604020202020204" pitchFamily="34" charset="0"/>
              </a:rPr>
              <a:t>A just and inclusive  process - through proactive outreach and community consultation ,stakeholder engagement and feedback beyond JT framework development phase  </a:t>
            </a:r>
          </a:p>
        </p:txBody>
      </p:sp>
      <p:sp>
        <p:nvSpPr>
          <p:cNvPr id="2" name="Isosceles Triangle 1">
            <a:extLst>
              <a:ext uri="{FF2B5EF4-FFF2-40B4-BE49-F238E27FC236}">
                <a16:creationId xmlns:a16="http://schemas.microsoft.com/office/drawing/2014/main" id="{BEEE5286-CA48-4183-98B7-9C043E81DA3A}"/>
              </a:ext>
            </a:extLst>
          </p:cNvPr>
          <p:cNvSpPr/>
          <p:nvPr/>
        </p:nvSpPr>
        <p:spPr>
          <a:xfrm rot="5400000">
            <a:off x="3491738" y="4968637"/>
            <a:ext cx="2819017" cy="215875"/>
          </a:xfrm>
          <a:prstGeom prst="triangle">
            <a:avLst>
              <a:gd name="adj" fmla="val 5069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0864310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722" y="169805"/>
            <a:ext cx="9495882" cy="749216"/>
          </a:xfrm>
        </p:spPr>
        <p:txBody>
          <a:bodyPr>
            <a:noAutofit/>
          </a:bodyPr>
          <a:lstStyle/>
          <a:p>
            <a:r>
              <a:rPr lang="en-US" sz="3200" b="1" dirty="0">
                <a:solidFill>
                  <a:schemeClr val="accent1">
                    <a:lumMod val="75000"/>
                  </a:schemeClr>
                </a:solidFill>
                <a:latin typeface="Arial Nova" panose="020B0504020202020204" pitchFamily="34" charset="0"/>
                <a:cs typeface="Biome" panose="020B0503030204020804" pitchFamily="34" charset="0"/>
              </a:rPr>
              <a:t>THEMES AND KEY MESSAGES</a:t>
            </a:r>
            <a:endParaRPr lang="en-ZA" sz="3200" b="1" dirty="0">
              <a:solidFill>
                <a:srgbClr val="FFC000"/>
              </a:solidFill>
              <a:latin typeface="Arial Nova" panose="020B0504020202020204" pitchFamily="34" charset="0"/>
              <a:cs typeface="Biome" panose="020B05030302040208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1122E1E-3199-4209-910A-E54224687C10}"/>
              </a:ext>
            </a:extLst>
          </p:cNvPr>
          <p:cNvSpPr txBox="1"/>
          <p:nvPr/>
        </p:nvSpPr>
        <p:spPr>
          <a:xfrm>
            <a:off x="224589" y="777039"/>
            <a:ext cx="10443411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solidFill>
                  <a:srgbClr val="FFC000"/>
                </a:solidFill>
                <a:latin typeface="Arial Nova" panose="020B0504020202020204" pitchFamily="34" charset="0"/>
                <a:cs typeface="Biome" panose="020B0503030204020804" pitchFamily="34" charset="0"/>
              </a:rPr>
              <a:t>BUILDING  A SOCIAL COMPACT – TOWARDS  A JUST TRANSITION</a:t>
            </a:r>
            <a:endParaRPr lang="en-ZA" sz="2400" dirty="0">
              <a:latin typeface="Arial Nova" panose="020B0504020202020204" pitchFamily="34" charset="0"/>
            </a:endParaRP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4C8C70CF-48B0-4E32-A61C-0C1FBE8DE889}"/>
              </a:ext>
            </a:extLst>
          </p:cNvPr>
          <p:cNvSpPr txBox="1">
            <a:spLocks/>
          </p:cNvSpPr>
          <p:nvPr/>
        </p:nvSpPr>
        <p:spPr>
          <a:xfrm>
            <a:off x="3025120" y="1500416"/>
            <a:ext cx="2528469" cy="4983922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vert="horz" lIns="45720" tIns="45720" rIns="45720" bIns="45720" rtlCol="0">
            <a:normAutofit fontScale="92500" lnSpcReduction="10000"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Tw Cen MT" panose="020B0602020104020603" pitchFamily="34" charset="0"/>
              <a:buChar char=" 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5000"/>
              </a:lnSpc>
            </a:pPr>
            <a:r>
              <a:rPr lang="en-GB" sz="2200" dirty="0">
                <a:latin typeface="Abadi" panose="020B0604020104020204" pitchFamily="34" charset="0"/>
              </a:rPr>
              <a:t>MITIGATION</a:t>
            </a:r>
            <a:endParaRPr lang="en-ZA" sz="2200" dirty="0">
              <a:latin typeface="Abadi" panose="020B0604020104020204" pitchFamily="34" charset="0"/>
            </a:endParaRPr>
          </a:p>
          <a:p>
            <a:pPr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endParaRPr lang="en-GB" sz="1500" dirty="0">
              <a:solidFill>
                <a:srgbClr val="000000"/>
              </a:solidFill>
              <a:latin typeface="Abadi" panose="020B0604020104020204" pitchFamily="34" charset="0"/>
              <a:ea typeface="Arial" panose="020B0604020202020204" pitchFamily="34" charset="0"/>
            </a:endParaRPr>
          </a:p>
          <a:p>
            <a:pPr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1500" dirty="0">
                <a:solidFill>
                  <a:srgbClr val="000000"/>
                </a:solidFill>
                <a:latin typeface="Abadi" panose="020B0604020104020204" pitchFamily="34" charset="0"/>
                <a:ea typeface="Arial" panose="020B0604020202020204" pitchFamily="34" charset="0"/>
              </a:rPr>
              <a:t>The resultant structural economic changes we must make are significant and have consequences for communities around the country. </a:t>
            </a:r>
          </a:p>
          <a:p>
            <a:pPr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endParaRPr lang="en-GB" sz="1500" dirty="0">
              <a:solidFill>
                <a:srgbClr val="000000"/>
              </a:solidFill>
              <a:latin typeface="Abadi" panose="020B0604020104020204" pitchFamily="34" charset="0"/>
              <a:ea typeface="Arial" panose="020B0604020202020204" pitchFamily="34" charset="0"/>
            </a:endParaRPr>
          </a:p>
          <a:p>
            <a:pPr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1500" dirty="0">
                <a:solidFill>
                  <a:srgbClr val="000000"/>
                </a:solidFill>
                <a:latin typeface="Abadi" panose="020B0604020104020204" pitchFamily="34" charset="0"/>
                <a:ea typeface="Arial" panose="020B0604020202020204" pitchFamily="34" charset="0"/>
              </a:rPr>
              <a:t>The commission is supporting economic decision makers by originating and collating studies on net-zero mitigation pathways for each sector of the economy.  </a:t>
            </a:r>
          </a:p>
          <a:p>
            <a:pPr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endParaRPr lang="en-ZA" sz="1500" dirty="0">
              <a:latin typeface="Abadi" panose="020B0604020104020204" pitchFamily="34" charset="0"/>
              <a:ea typeface="Arial" panose="020B0604020202020204" pitchFamily="34" charset="0"/>
            </a:endParaRPr>
          </a:p>
          <a:p>
            <a:pPr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1500" dirty="0">
                <a:latin typeface="Abadi" panose="020B0604020104020204" pitchFamily="34" charset="0"/>
                <a:ea typeface="Arial" panose="020B0604020202020204" pitchFamily="34" charset="0"/>
              </a:rPr>
              <a:t>This includes understanding pathways and their social and economic consequences as well as supporting the long-term modelling community in South Africa</a:t>
            </a:r>
            <a:r>
              <a:rPr lang="en-GB" sz="1400" dirty="0">
                <a:latin typeface="Abadi" panose="020B0604020104020204" pitchFamily="34" charset="0"/>
                <a:ea typeface="Arial" panose="020B0604020202020204" pitchFamily="34" charset="0"/>
              </a:rPr>
              <a:t>. </a:t>
            </a:r>
            <a:endParaRPr lang="en-ZA" sz="1400" dirty="0">
              <a:latin typeface="Abadi" panose="020B0604020104020204" pitchFamily="34" charset="0"/>
              <a:ea typeface="Arial" panose="020B0604020202020204" pitchFamily="34" charset="0"/>
            </a:endParaRP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21052B6C-770E-4316-AEBD-32F4B0B831EA}"/>
              </a:ext>
            </a:extLst>
          </p:cNvPr>
          <p:cNvSpPr txBox="1">
            <a:spLocks/>
          </p:cNvSpPr>
          <p:nvPr/>
        </p:nvSpPr>
        <p:spPr>
          <a:xfrm>
            <a:off x="5666892" y="1502318"/>
            <a:ext cx="2493765" cy="5016104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vert="horz" lIns="45720" tIns="45720" rIns="45720" bIns="45720" rtlCol="0">
            <a:no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Tw Cen MT" panose="020B0602020104020603" pitchFamily="34" charset="0"/>
              <a:buChar char=" 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5000"/>
              </a:lnSpc>
            </a:pPr>
            <a:r>
              <a:rPr lang="en-GB" dirty="0">
                <a:latin typeface="Abadi" panose="020B0604020104020204" pitchFamily="34" charset="0"/>
              </a:rPr>
              <a:t>ADAPTATION</a:t>
            </a:r>
            <a:endParaRPr lang="en-ZA" dirty="0">
              <a:latin typeface="Abadi" panose="020B0604020104020204" pitchFamily="34" charset="0"/>
            </a:endParaRPr>
          </a:p>
          <a:p>
            <a:pPr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latin typeface="Abadi" panose="020B0604020104020204" pitchFamily="34" charset="0"/>
                <a:ea typeface="Arial" panose="020B0604020202020204" pitchFamily="34" charset="0"/>
              </a:rPr>
              <a:t>Climate change adaptation is the process of adjusting to current or expected climate change and its effects and impacts, which are already real in South Africa.  </a:t>
            </a:r>
          </a:p>
          <a:p>
            <a:pPr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endParaRPr lang="en-US" sz="1400" dirty="0">
              <a:latin typeface="Abadi" panose="020B0604020104020204" pitchFamily="34" charset="0"/>
              <a:ea typeface="Arial" panose="020B0604020202020204" pitchFamily="34" charset="0"/>
            </a:endParaRPr>
          </a:p>
          <a:p>
            <a:pPr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latin typeface="Abadi" panose="020B0604020104020204" pitchFamily="34" charset="0"/>
                <a:ea typeface="Arial" panose="020B0604020202020204" pitchFamily="34" charset="0"/>
              </a:rPr>
              <a:t>The Social partners are committed  in  finalization of implement the National Adaptation Plan and the implementation of Sectoral Adaptation Plans.  </a:t>
            </a:r>
          </a:p>
          <a:p>
            <a:pPr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endParaRPr lang="en-US" sz="1400" dirty="0">
              <a:latin typeface="Abadi" panose="020B0604020104020204" pitchFamily="34" charset="0"/>
              <a:ea typeface="Arial" panose="020B0604020202020204" pitchFamily="34" charset="0"/>
            </a:endParaRPr>
          </a:p>
          <a:p>
            <a:pPr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latin typeface="Abadi" panose="020B0604020104020204" pitchFamily="34" charset="0"/>
                <a:ea typeface="Arial" panose="020B0604020202020204" pitchFamily="34" charset="0"/>
              </a:rPr>
              <a:t>The PCC will also facilitate Climate Adaptation partnerships both locally and internationally</a:t>
            </a:r>
            <a:r>
              <a:rPr lang="en-US" sz="1300" dirty="0">
                <a:latin typeface="Abadi" panose="020B0604020104020204" pitchFamily="34" charset="0"/>
                <a:ea typeface="Arial" panose="020B0604020202020204" pitchFamily="34" charset="0"/>
              </a:rPr>
              <a:t>. </a:t>
            </a:r>
            <a:endParaRPr lang="en-ZA" sz="1300" dirty="0">
              <a:latin typeface="Abadi" panose="020B0604020104020204" pitchFamily="34" charset="0"/>
            </a:endParaRP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77F98BF2-B84F-4223-85E6-DB03051A36B4}"/>
              </a:ext>
            </a:extLst>
          </p:cNvPr>
          <p:cNvSpPr txBox="1">
            <a:spLocks/>
          </p:cNvSpPr>
          <p:nvPr/>
        </p:nvSpPr>
        <p:spPr>
          <a:xfrm>
            <a:off x="8273961" y="1500416"/>
            <a:ext cx="2493765" cy="501800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vert="horz" lIns="45720" tIns="45720" rIns="45720" bIns="45720" rtlCol="0">
            <a:no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Tw Cen MT" panose="020B0602020104020603" pitchFamily="34" charset="0"/>
              <a:buChar char=" 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5000"/>
              </a:lnSpc>
            </a:pPr>
            <a:r>
              <a:rPr lang="en-GB" dirty="0">
                <a:latin typeface="Abadi" panose="020B0604020104020204" pitchFamily="34" charset="0"/>
                <a:cs typeface="Arial" panose="020B0604020202020204" pitchFamily="34" charset="0"/>
              </a:rPr>
              <a:t>ENERGY TRANSITION </a:t>
            </a:r>
          </a:p>
          <a:p>
            <a:pPr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1400" dirty="0">
                <a:latin typeface="Abadi" panose="020B0604020104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The just energy transition safeguards the country navigates away from coal towards cleaner sources of energy.</a:t>
            </a:r>
            <a:endParaRPr lang="en-ZA" sz="1400" dirty="0">
              <a:latin typeface="Abadi" panose="020B0604020104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endParaRPr lang="en-GB" sz="1400" dirty="0">
              <a:latin typeface="Abadi" panose="020B0604020104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1400" dirty="0">
                <a:latin typeface="Abadi" panose="020B0604020104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A well-managed “Just Energy Transition” can be a strong driver for new jobs, better jobs, social justice, and poverty eradication </a:t>
            </a:r>
          </a:p>
          <a:p>
            <a:pPr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endParaRPr lang="en-GB" sz="1400" dirty="0">
              <a:latin typeface="Abadi" panose="020B0604020104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1400" dirty="0">
                <a:latin typeface="Abadi" panose="020B0604020104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Achieving a “Just Energy Transition” is about , ensuring that the livelihoods tied to energy industries (e.g.., coal) are not left behind towards a low emissions economy. </a:t>
            </a:r>
          </a:p>
          <a:p>
            <a:endParaRPr lang="en-ZA" sz="1200" dirty="0">
              <a:latin typeface="Abadi" panose="020B0604020104020204" pitchFamily="34" charset="0"/>
            </a:endParaRP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8119A948-B599-4638-8AD2-64A4F647C209}"/>
              </a:ext>
            </a:extLst>
          </p:cNvPr>
          <p:cNvSpPr txBox="1">
            <a:spLocks/>
          </p:cNvSpPr>
          <p:nvPr/>
        </p:nvSpPr>
        <p:spPr>
          <a:xfrm>
            <a:off x="304749" y="1502318"/>
            <a:ext cx="2528469" cy="4982019"/>
          </a:xfrm>
          <a:prstGeom prst="rect">
            <a:avLst/>
          </a:prstGeom>
          <a:solidFill>
            <a:srgbClr val="FAAF3F"/>
          </a:solidFill>
        </p:spPr>
        <p:txBody>
          <a:bodyPr vert="horz" lIns="45720" tIns="45720" rIns="45720" bIns="45720" rtlCol="0">
            <a:no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Tw Cen MT" panose="020B0602020104020603" pitchFamily="34" charset="0"/>
              <a:buChar char=" 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1200"/>
              </a:spcAft>
            </a:pPr>
            <a:r>
              <a:rPr lang="en-GB" dirty="0">
                <a:latin typeface="Abadi" panose="020B0604020104020204" pitchFamily="34" charset="0"/>
                <a:cs typeface="Arial" panose="020B0604020202020204" pitchFamily="34" charset="0"/>
              </a:rPr>
              <a:t>CLIMATE FINANCE</a:t>
            </a:r>
            <a:endParaRPr lang="en-ZA" dirty="0">
              <a:latin typeface="Abadi" panose="020B0604020104020204" pitchFamily="34" charset="0"/>
              <a:cs typeface="Arial" panose="020B0604020202020204" pitchFamily="34" charset="0"/>
            </a:endParaRPr>
          </a:p>
          <a:p>
            <a:pPr>
              <a:spcAft>
                <a:spcPts val="1200"/>
              </a:spcAft>
            </a:pPr>
            <a:r>
              <a:rPr lang="en-GB" sz="1400" dirty="0">
                <a:latin typeface="Abadi" panose="020B0604020104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Without resources, the presence of institutional consensus, individual action, and science-based planning and policy cannot deliver a just transition.</a:t>
            </a:r>
          </a:p>
          <a:p>
            <a:pPr>
              <a:spcAft>
                <a:spcPts val="1200"/>
              </a:spcAft>
            </a:pPr>
            <a:r>
              <a:rPr lang="en-GB" sz="1400" dirty="0">
                <a:latin typeface="Abadi" panose="020B0604020104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 international and domestic capital markets, debt markets and development finance pools must be harnessed, structured, and blended to provide the financial resources. </a:t>
            </a:r>
          </a:p>
          <a:p>
            <a:pPr>
              <a:spcAft>
                <a:spcPts val="1200"/>
              </a:spcAft>
            </a:pPr>
            <a:r>
              <a:rPr lang="en-GB" sz="1400" dirty="0">
                <a:solidFill>
                  <a:srgbClr val="1E1E1E"/>
                </a:solidFill>
                <a:latin typeface="Abadi" panose="020B0604020104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We support private sector to understand and mitigate climate risks, seize the market opportunities to align investment decisions with </a:t>
            </a:r>
            <a:r>
              <a:rPr lang="en-GB" sz="1400" dirty="0">
                <a:latin typeface="Abadi" panose="020B0604020104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South Africa’s</a:t>
            </a:r>
            <a:endParaRPr lang="en-ZA" sz="1400" dirty="0"/>
          </a:p>
        </p:txBody>
      </p:sp>
    </p:spTree>
    <p:extLst>
      <p:ext uri="{BB962C8B-B14F-4D97-AF65-F5344CB8AC3E}">
        <p14:creationId xmlns:p14="http://schemas.microsoft.com/office/powerpoint/2010/main" val="41499322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27475" y="85449"/>
            <a:ext cx="8551776" cy="828760"/>
          </a:xfrm>
        </p:spPr>
        <p:txBody>
          <a:bodyPr>
            <a:noAutofit/>
          </a:bodyPr>
          <a:lstStyle/>
          <a:p>
            <a:r>
              <a:rPr lang="en-US" sz="4000" b="1" dirty="0">
                <a:solidFill>
                  <a:schemeClr val="accent2"/>
                </a:solidFill>
                <a:latin typeface="Arial Nova" panose="020B0504020202020204" pitchFamily="34" charset="0"/>
                <a:cs typeface="Biome" panose="020B0503030204020804" pitchFamily="34" charset="0"/>
              </a:rPr>
              <a:t>OUR  STRATEGIC INTERVENTIONS</a:t>
            </a:r>
            <a:endParaRPr lang="en-ZA" sz="4000" dirty="0">
              <a:solidFill>
                <a:schemeClr val="accent2"/>
              </a:solidFill>
              <a:latin typeface="Arial Nova" panose="020B0504020202020204" pitchFamily="34" charset="0"/>
              <a:cs typeface="Biome" panose="020B0503030204020804" pitchFamily="34" charset="0"/>
            </a:endParaRPr>
          </a:p>
        </p:txBody>
      </p:sp>
      <p:sp>
        <p:nvSpPr>
          <p:cNvPr id="5" name="Content Placeholder 4"/>
          <p:cNvSpPr txBox="1">
            <a:spLocks/>
          </p:cNvSpPr>
          <p:nvPr/>
        </p:nvSpPr>
        <p:spPr>
          <a:xfrm>
            <a:off x="308752" y="914210"/>
            <a:ext cx="6178561" cy="558614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ill Sans MT" panose="020B0502020104020203" pitchFamily="34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ill Sans MT" panose="020B0502020104020203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Gill Sans MT" panose="020B0502020104020203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Gill Sans MT" panose="020B0502020104020203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Gill Sans MT" panose="020B0502020104020203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+mj-lt"/>
              <a:buAutoNum type="arabicPeriod"/>
            </a:pPr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 Nova" panose="020B0504020202020204" pitchFamily="34" charset="0"/>
                <a:cs typeface="Arial" panose="020B0604020202020204" pitchFamily="34" charset="0"/>
              </a:rPr>
              <a:t>Integration of  core messages and themes as </a:t>
            </a:r>
            <a:r>
              <a:rPr lang="en-ZA" dirty="0">
                <a:solidFill>
                  <a:schemeClr val="tx1">
                    <a:lumMod val="95000"/>
                    <a:lumOff val="5000"/>
                  </a:schemeClr>
                </a:solidFill>
                <a:latin typeface="Arial Nova" panose="020B0504020202020204" pitchFamily="34" charset="0"/>
                <a:cs typeface="Arial" panose="020B0604020202020204" pitchFamily="34" charset="0"/>
              </a:rPr>
              <a:t>social partners - One Message and Many Voices  with 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Arial Nova" panose="020B0504020202020204" pitchFamily="34" charset="0"/>
                <a:cs typeface="Arial" panose="020B0604020202020204" pitchFamily="34" charset="0"/>
              </a:rPr>
              <a:t>production,  dissemination of quality research and reports</a:t>
            </a:r>
          </a:p>
          <a:p>
            <a:pPr marL="457200" indent="-457200">
              <a:buFont typeface="+mj-lt"/>
              <a:buAutoNum type="arabicPeriod"/>
            </a:pPr>
            <a:r>
              <a:rPr lang="en-ZA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 Nova" panose="020B0504020202020204" pitchFamily="34" charset="0"/>
                <a:cs typeface="Arial" panose="020B0604020202020204" pitchFamily="34" charset="0"/>
              </a:rPr>
              <a:t>Entrench Development Communications - empower communities</a:t>
            </a:r>
            <a:r>
              <a:rPr lang="en-ZA" dirty="0">
                <a:solidFill>
                  <a:schemeClr val="tx1">
                    <a:lumMod val="95000"/>
                    <a:lumOff val="5000"/>
                  </a:schemeClr>
                </a:solidFill>
                <a:latin typeface="Arial Nova" panose="020B0504020202020204" pitchFamily="34" charset="0"/>
                <a:cs typeface="Arial" panose="020B0604020202020204" pitchFamily="34" charset="0"/>
              </a:rPr>
              <a:t>– </a:t>
            </a:r>
            <a:r>
              <a:rPr lang="en-ZA" b="1" dirty="0">
                <a:solidFill>
                  <a:schemeClr val="accent6">
                    <a:lumMod val="50000"/>
                  </a:schemeClr>
                </a:solidFill>
                <a:latin typeface="Arial Nova" panose="020B0504020202020204" pitchFamily="34" charset="0"/>
                <a:cs typeface="Arial" panose="020B0604020202020204" pitchFamily="34" charset="0"/>
              </a:rPr>
              <a:t>Inclusive outreach  and community engagement beyond the JT framework development process </a:t>
            </a:r>
          </a:p>
          <a:p>
            <a:pPr marL="457200" indent="-457200">
              <a:buFont typeface="+mj-lt"/>
              <a:buAutoNum type="arabicPeriod"/>
            </a:pPr>
            <a:r>
              <a:rPr lang="en-ZA" dirty="0">
                <a:solidFill>
                  <a:schemeClr val="tx1">
                    <a:lumMod val="95000"/>
                    <a:lumOff val="5000"/>
                  </a:schemeClr>
                </a:solidFill>
                <a:latin typeface="Arial Nova" panose="020B0504020202020204" pitchFamily="34" charset="0"/>
                <a:cs typeface="Arial" panose="020B0604020202020204" pitchFamily="34" charset="0"/>
              </a:rPr>
              <a:t>Complement </a:t>
            </a:r>
            <a:r>
              <a:rPr lang="en-ZA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 Nova" panose="020B0504020202020204" pitchFamily="34" charset="0"/>
                <a:cs typeface="Arial" panose="020B0604020202020204" pitchFamily="34" charset="0"/>
              </a:rPr>
              <a:t>South Africa’s Climate Diplomacy –Build </a:t>
            </a:r>
            <a:r>
              <a:rPr lang="en-ZA" dirty="0">
                <a:solidFill>
                  <a:schemeClr val="tx1">
                    <a:lumMod val="95000"/>
                    <a:lumOff val="5000"/>
                  </a:schemeClr>
                </a:solidFill>
                <a:latin typeface="Arial Nova" panose="020B0504020202020204" pitchFamily="34" charset="0"/>
                <a:cs typeface="Arial" panose="020B0604020202020204" pitchFamily="34" charset="0"/>
              </a:rPr>
              <a:t>Networks and Communications partnerships.- </a:t>
            </a:r>
            <a:r>
              <a:rPr lang="en-ZA" dirty="0">
                <a:solidFill>
                  <a:schemeClr val="accent6">
                    <a:lumMod val="50000"/>
                  </a:schemeClr>
                </a:solidFill>
                <a:latin typeface="Arial Nova" panose="020B0504020202020204" pitchFamily="34" charset="0"/>
                <a:cs typeface="Arial" panose="020B0604020202020204" pitchFamily="34" charset="0"/>
              </a:rPr>
              <a:t>This is our responsibility as social partners  internationally and in the continent ahead of COP27 and beyond</a:t>
            </a:r>
          </a:p>
          <a:p>
            <a:pPr marL="457200" indent="-457200">
              <a:buFont typeface="+mj-lt"/>
              <a:buAutoNum type="arabicPeriod"/>
            </a:pPr>
            <a:r>
              <a:rPr lang="en-ZA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 Nova" panose="020B0504020202020204" pitchFamily="34" charset="0"/>
                <a:cs typeface="Arial" panose="020B0604020202020204" pitchFamily="34" charset="0"/>
              </a:rPr>
              <a:t>Strengthen Advocacy and Action Campaigns</a:t>
            </a:r>
            <a:r>
              <a:rPr lang="en-ZA" dirty="0">
                <a:solidFill>
                  <a:schemeClr val="tx1">
                    <a:lumMod val="95000"/>
                    <a:lumOff val="5000"/>
                  </a:schemeClr>
                </a:solidFill>
                <a:latin typeface="Arial Nova" panose="020B0504020202020204" pitchFamily="34" charset="0"/>
                <a:cs typeface="Arial" panose="020B0604020202020204" pitchFamily="34" charset="0"/>
              </a:rPr>
              <a:t>–  Propagating thematic  focus on Mitigation and Adaptation </a:t>
            </a:r>
            <a:r>
              <a:rPr lang="en-ZA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 Nova" panose="020B0504020202020204" pitchFamily="34" charset="0"/>
                <a:cs typeface="Arial" panose="020B0604020202020204" pitchFamily="34" charset="0"/>
              </a:rPr>
              <a:t>including financing, skills and technology  </a:t>
            </a:r>
            <a:r>
              <a:rPr lang="en-ZA" dirty="0">
                <a:solidFill>
                  <a:schemeClr val="tx1">
                    <a:lumMod val="95000"/>
                    <a:lumOff val="5000"/>
                  </a:schemeClr>
                </a:solidFill>
                <a:latin typeface="Arial Nova" panose="020B0504020202020204" pitchFamily="34" charset="0"/>
                <a:cs typeface="Arial" panose="020B0604020202020204" pitchFamily="34" charset="0"/>
              </a:rPr>
              <a:t>initiatives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1FCB183-56F6-47F8-B217-F07F78B7468E}"/>
              </a:ext>
            </a:extLst>
          </p:cNvPr>
          <p:cNvSpPr/>
          <p:nvPr/>
        </p:nvSpPr>
        <p:spPr>
          <a:xfrm>
            <a:off x="7058060" y="914209"/>
            <a:ext cx="3598218" cy="558614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100" b="1" dirty="0">
                <a:solidFill>
                  <a:srgbClr val="000000"/>
                </a:solidFill>
                <a:latin typeface="Arial Nova" panose="020B05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INSPIRED   and  MOBILISED </a:t>
            </a:r>
            <a:r>
              <a:rPr lang="en-US" sz="2100" dirty="0">
                <a:solidFill>
                  <a:srgbClr val="000000"/>
                </a:solidFill>
                <a:latin typeface="Arial Nova" panose="020B05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citizens and partners </a:t>
            </a:r>
            <a:r>
              <a:rPr lang="en-ZA" sz="2100" dirty="0">
                <a:latin typeface="Arial Nova" panose="020B05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engaging </a:t>
            </a:r>
            <a:r>
              <a:rPr lang="en-ZA" sz="2100" dirty="0">
                <a:solidFill>
                  <a:srgbClr val="000000"/>
                </a:solidFill>
                <a:latin typeface="Arial Nova" panose="020B05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with Just Transition development process.</a:t>
            </a:r>
          </a:p>
          <a:p>
            <a:pPr marL="457200" indent="-457200">
              <a:buFont typeface="+mj-lt"/>
              <a:buAutoNum type="arabicPeriod"/>
            </a:pPr>
            <a:endParaRPr lang="en-ZA" sz="2100" b="1" dirty="0">
              <a:solidFill>
                <a:srgbClr val="000000"/>
              </a:solidFill>
              <a:latin typeface="Arial Nova" panose="020B05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ZA" sz="2100" b="1" dirty="0">
                <a:solidFill>
                  <a:srgbClr val="000000"/>
                </a:solidFill>
                <a:latin typeface="Arial Nova" panose="020B05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PROMOTION OF   </a:t>
            </a:r>
            <a:r>
              <a:rPr lang="en-ZA" sz="2100" dirty="0">
                <a:solidFill>
                  <a:srgbClr val="000000"/>
                </a:solidFill>
                <a:latin typeface="Arial Nova" panose="020B05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investment,  partnership  and opportunities from South Africa's climate response  </a:t>
            </a:r>
          </a:p>
          <a:p>
            <a:pPr marL="457200" indent="-457200">
              <a:buFont typeface="+mj-lt"/>
              <a:buAutoNum type="arabicPeriod"/>
            </a:pPr>
            <a:endParaRPr lang="en-ZA" sz="2100" dirty="0">
              <a:solidFill>
                <a:srgbClr val="000000"/>
              </a:solidFill>
              <a:latin typeface="Arial Nova" panose="020B05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ZA" sz="2100" b="1" dirty="0">
                <a:solidFill>
                  <a:srgbClr val="000000"/>
                </a:solidFill>
                <a:latin typeface="Arial Nova" panose="020B05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SOUND </a:t>
            </a:r>
            <a:r>
              <a:rPr lang="en-ZA" sz="2100" dirty="0">
                <a:solidFill>
                  <a:srgbClr val="000000"/>
                </a:solidFill>
                <a:latin typeface="Arial Nova" panose="020B05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decision making within state and society informed by  science-based information and learning networks. </a:t>
            </a:r>
          </a:p>
        </p:txBody>
      </p:sp>
      <p:sp>
        <p:nvSpPr>
          <p:cNvPr id="2" name="Isosceles Triangle 1">
            <a:extLst>
              <a:ext uri="{FF2B5EF4-FFF2-40B4-BE49-F238E27FC236}">
                <a16:creationId xmlns:a16="http://schemas.microsoft.com/office/drawing/2014/main" id="{A185AEF5-8C53-4005-80DD-FB0A7E415B16}"/>
              </a:ext>
            </a:extLst>
          </p:cNvPr>
          <p:cNvSpPr/>
          <p:nvPr/>
        </p:nvSpPr>
        <p:spPr>
          <a:xfrm rot="5400000">
            <a:off x="3963832" y="3531946"/>
            <a:ext cx="5617708" cy="382235"/>
          </a:xfrm>
          <a:prstGeom prst="triangle">
            <a:avLst>
              <a:gd name="adj" fmla="val 52033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871533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05326" y="16044"/>
            <a:ext cx="8951495" cy="954674"/>
          </a:xfrm>
        </p:spPr>
        <p:txBody>
          <a:bodyPr>
            <a:normAutofit/>
          </a:bodyPr>
          <a:lstStyle/>
          <a:p>
            <a:r>
              <a:rPr lang="en-ZA" sz="4000" b="1" dirty="0">
                <a:solidFill>
                  <a:schemeClr val="accent2"/>
                </a:solidFill>
                <a:latin typeface="Arial Nova" panose="020B0504020202020204" pitchFamily="34" charset="0"/>
                <a:cs typeface="Biome" panose="020B0503030204020804" pitchFamily="34" charset="0"/>
              </a:rPr>
              <a:t>IMPLEMENTATION </a:t>
            </a:r>
          </a:p>
        </p:txBody>
      </p:sp>
      <p:sp>
        <p:nvSpPr>
          <p:cNvPr id="8" name="Content Placeholder 4">
            <a:extLst>
              <a:ext uri="{FF2B5EF4-FFF2-40B4-BE49-F238E27FC236}">
                <a16:creationId xmlns:a16="http://schemas.microsoft.com/office/drawing/2014/main" id="{B77CE365-387B-4250-94B4-3B984AF085C0}"/>
              </a:ext>
            </a:extLst>
          </p:cNvPr>
          <p:cNvSpPr txBox="1">
            <a:spLocks/>
          </p:cNvSpPr>
          <p:nvPr/>
        </p:nvSpPr>
        <p:spPr>
          <a:xfrm>
            <a:off x="652484" y="3103369"/>
            <a:ext cx="2449120" cy="132138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15000"/>
              </a:lnSpc>
              <a:spcBef>
                <a:spcPts val="1200"/>
              </a:spcBef>
              <a:spcAft>
                <a:spcPts val="800"/>
              </a:spcAft>
              <a:buFont typeface="Arial" panose="020B0604020202020204" pitchFamily="34" charset="0"/>
              <a:buNone/>
            </a:pPr>
            <a:r>
              <a:rPr lang="en-ZA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 Nova" panose="020B05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MEDIA COLLABORATION AND  CONTENT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DFF924C-DABB-43CD-B9EB-3621E8B4596C}"/>
              </a:ext>
            </a:extLst>
          </p:cNvPr>
          <p:cNvSpPr txBox="1"/>
          <p:nvPr/>
        </p:nvSpPr>
        <p:spPr>
          <a:xfrm>
            <a:off x="3640017" y="2923766"/>
            <a:ext cx="6795370" cy="165359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US" sz="1600" b="1" dirty="0">
                <a:effectLst/>
                <a:latin typeface="Arial Nova" panose="020B0504020202020204" pitchFamily="34" charset="0"/>
              </a:rPr>
              <a:t>Media Engagement </a:t>
            </a:r>
            <a:r>
              <a:rPr lang="en-US" sz="1600" dirty="0">
                <a:effectLst/>
                <a:latin typeface="Arial Nova" panose="020B0504020202020204" pitchFamily="34" charset="0"/>
              </a:rPr>
              <a:t>and Improved Relations to on key issues on climate change 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US" sz="1600" b="1" dirty="0">
                <a:effectLst/>
                <a:latin typeface="Arial Nova" panose="020B0504020202020204" pitchFamily="34" charset="0"/>
              </a:rPr>
              <a:t>Content Development </a:t>
            </a:r>
            <a:r>
              <a:rPr lang="en-US" sz="1600" dirty="0">
                <a:effectLst/>
                <a:latin typeface="Arial Nova" panose="020B0504020202020204" pitchFamily="34" charset="0"/>
              </a:rPr>
              <a:t>to support Climate Change reporting and coverage  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ZA" sz="1600" b="1" dirty="0">
                <a:effectLst/>
                <a:latin typeface="Arial Nova" panose="020B0504020202020204" pitchFamily="34" charset="0"/>
              </a:rPr>
              <a:t>Media Partnerships </a:t>
            </a:r>
            <a:r>
              <a:rPr lang="en-ZA" sz="1600" dirty="0">
                <a:effectLst/>
                <a:latin typeface="Arial Nova" panose="020B0504020202020204" pitchFamily="34" charset="0"/>
              </a:rPr>
              <a:t>and </a:t>
            </a:r>
            <a:r>
              <a:rPr lang="en-GB" sz="1600" dirty="0">
                <a:effectLst/>
                <a:latin typeface="Arial Nova" panose="020B0504020202020204" pitchFamily="34" charset="0"/>
              </a:rPr>
              <a:t>Community Media Development for increased reach and diversity </a:t>
            </a:r>
            <a:endParaRPr lang="en-ZA" sz="1600" dirty="0">
              <a:effectLst/>
              <a:latin typeface="Arial Nova" panose="020B0504020202020204" pitchFamily="34" charset="0"/>
            </a:endParaRPr>
          </a:p>
        </p:txBody>
      </p:sp>
      <p:sp>
        <p:nvSpPr>
          <p:cNvPr id="12" name="Content Placeholder 4">
            <a:extLst>
              <a:ext uri="{FF2B5EF4-FFF2-40B4-BE49-F238E27FC236}">
                <a16:creationId xmlns:a16="http://schemas.microsoft.com/office/drawing/2014/main" id="{C2172DC6-D4B8-452D-B74C-2CD0F2DC8C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8215" y="1272272"/>
            <a:ext cx="2433389" cy="1453526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/>
          <a:p>
            <a:pPr marL="0" indent="0" algn="ctr">
              <a:lnSpc>
                <a:spcPct val="115000"/>
              </a:lnSpc>
              <a:spcBef>
                <a:spcPts val="0"/>
              </a:spcBef>
              <a:buNone/>
            </a:pPr>
            <a:r>
              <a:rPr lang="en-ZA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 Nova" panose="020B05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DIGITAL MEDIA CONTENT DEVELOPMENT</a:t>
            </a:r>
          </a:p>
          <a:p>
            <a:pPr marL="514350" indent="-514350" algn="ctr">
              <a:lnSpc>
                <a:spcPct val="115000"/>
              </a:lnSpc>
              <a:spcBef>
                <a:spcPts val="1200"/>
              </a:spcBef>
              <a:spcAft>
                <a:spcPts val="800"/>
              </a:spcAft>
              <a:buFont typeface="+mj-lt"/>
              <a:buAutoNum type="arabicPeriod"/>
            </a:pPr>
            <a:endParaRPr lang="en-ZA" sz="2400" b="1" dirty="0">
              <a:solidFill>
                <a:schemeClr val="accent2">
                  <a:lumMod val="75000"/>
                </a:schemeClr>
              </a:solidFill>
              <a:latin typeface="Arial Nova" panose="020B050402020202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4B8F43E-D7B3-400E-8B09-C288D40C0E9D}"/>
              </a:ext>
            </a:extLst>
          </p:cNvPr>
          <p:cNvSpPr txBox="1"/>
          <p:nvPr/>
        </p:nvSpPr>
        <p:spPr>
          <a:xfrm>
            <a:off x="3622432" y="1126989"/>
            <a:ext cx="6795370" cy="165359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GB" sz="1600" b="1" dirty="0">
                <a:effectLst/>
                <a:latin typeface="Arial Nova" panose="020B0504020202020204" pitchFamily="34" charset="0"/>
              </a:rPr>
              <a:t>Social Media  Content Integration </a:t>
            </a:r>
            <a:r>
              <a:rPr lang="en-ZA" sz="1600" b="1" dirty="0">
                <a:effectLst/>
                <a:latin typeface="Arial Nova" panose="020B0504020202020204" pitchFamily="34" charset="0"/>
              </a:rPr>
              <a:t> </a:t>
            </a:r>
            <a:r>
              <a:rPr lang="en-ZA" sz="1600" dirty="0">
                <a:effectLst/>
                <a:latin typeface="Arial Nova" panose="020B0504020202020204" pitchFamily="34" charset="0"/>
              </a:rPr>
              <a:t>- </a:t>
            </a:r>
            <a:r>
              <a:rPr lang="en-GB" sz="1600" dirty="0">
                <a:effectLst/>
                <a:latin typeface="Arial Nova" panose="020B0504020202020204" pitchFamily="34" charset="0"/>
              </a:rPr>
              <a:t>Content Development and Engagement -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ZA" sz="1600" b="1" dirty="0">
                <a:effectLst/>
                <a:latin typeface="Arial Nova" panose="020B0504020202020204" pitchFamily="34" charset="0"/>
              </a:rPr>
              <a:t>Publishing and Creative Development </a:t>
            </a:r>
            <a:r>
              <a:rPr lang="en-ZA" sz="1600" dirty="0">
                <a:effectLst/>
                <a:latin typeface="Arial Nova" panose="020B0504020202020204" pitchFamily="34" charset="0"/>
              </a:rPr>
              <a:t>for Varying Audiences and Platforms  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ZA" sz="1600" dirty="0">
                <a:effectLst/>
                <a:latin typeface="Arial Nova" panose="020B0504020202020204" pitchFamily="34" charset="0"/>
              </a:rPr>
              <a:t>Collaboration on </a:t>
            </a:r>
            <a:r>
              <a:rPr lang="en-ZA" sz="1600" b="1" dirty="0">
                <a:effectLst/>
                <a:latin typeface="Arial Nova" panose="020B0504020202020204" pitchFamily="34" charset="0"/>
              </a:rPr>
              <a:t>Climate Change Information </a:t>
            </a:r>
            <a:r>
              <a:rPr lang="en-ZA" sz="1600" dirty="0">
                <a:effectLst/>
                <a:latin typeface="Arial Nova" panose="020B0504020202020204" pitchFamily="34" charset="0"/>
              </a:rPr>
              <a:t>and Content Development </a:t>
            </a:r>
          </a:p>
        </p:txBody>
      </p:sp>
      <p:sp>
        <p:nvSpPr>
          <p:cNvPr id="10" name="Content Placeholder 4">
            <a:extLst>
              <a:ext uri="{FF2B5EF4-FFF2-40B4-BE49-F238E27FC236}">
                <a16:creationId xmlns:a16="http://schemas.microsoft.com/office/drawing/2014/main" id="{AE2EF749-AED0-4E39-B7AF-FE21B628E8DF}"/>
              </a:ext>
            </a:extLst>
          </p:cNvPr>
          <p:cNvSpPr txBox="1">
            <a:spLocks/>
          </p:cNvSpPr>
          <p:nvPr/>
        </p:nvSpPr>
        <p:spPr>
          <a:xfrm>
            <a:off x="666713" y="4938736"/>
            <a:ext cx="2449120" cy="132138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ZA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 Nova" panose="020B05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BRAND CAMPAIGNS AND PARTNERSHIPS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489E1ED-2244-42C6-8576-DBB41EE74120}"/>
              </a:ext>
            </a:extLst>
          </p:cNvPr>
          <p:cNvSpPr txBox="1"/>
          <p:nvPr/>
        </p:nvSpPr>
        <p:spPr>
          <a:xfrm>
            <a:off x="3622432" y="4733631"/>
            <a:ext cx="6795370" cy="176676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marL="34290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GB" sz="1600" b="1" dirty="0">
                <a:solidFill>
                  <a:srgbClr val="000000"/>
                </a:solidFill>
                <a:effectLst/>
                <a:latin typeface="Arial Nova" panose="020B05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Awareness Collaboration  </a:t>
            </a:r>
            <a:r>
              <a:rPr lang="en-GB" sz="1600" b="0" dirty="0">
                <a:solidFill>
                  <a:srgbClr val="000000"/>
                </a:solidFill>
                <a:effectLst/>
                <a:latin typeface="Arial Nova" panose="020B05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Industry, NGOs  and SA brand estate  ( Brand SA, Invest SA etc) </a:t>
            </a:r>
          </a:p>
          <a:p>
            <a:pPr marL="34290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GB" sz="1600" b="0" dirty="0">
                <a:solidFill>
                  <a:srgbClr val="000000"/>
                </a:solidFill>
                <a:effectLst/>
                <a:latin typeface="Arial Nova" panose="020B0504020202020204" pitchFamily="34" charset="0"/>
                <a:cs typeface="Times New Roman" panose="02020603050405020304" pitchFamily="18" charset="0"/>
              </a:rPr>
              <a:t>Build and strengthen regional </a:t>
            </a:r>
            <a:r>
              <a:rPr lang="en-GB" sz="1600" b="1" dirty="0">
                <a:solidFill>
                  <a:srgbClr val="000000"/>
                </a:solidFill>
                <a:effectLst/>
                <a:latin typeface="Arial Nova" panose="020B0504020202020204" pitchFamily="34" charset="0"/>
                <a:cs typeface="Times New Roman" panose="02020603050405020304" pitchFamily="18" charset="0"/>
              </a:rPr>
              <a:t>Global Communications Networks (</a:t>
            </a:r>
            <a:r>
              <a:rPr lang="en-GB" sz="1600" b="0" dirty="0">
                <a:solidFill>
                  <a:srgbClr val="000000"/>
                </a:solidFill>
                <a:effectLst/>
                <a:latin typeface="Arial Nova" panose="020B0504020202020204" pitchFamily="34" charset="0"/>
                <a:cs typeface="Times New Roman" panose="02020603050405020304" pitchFamily="18" charset="0"/>
              </a:rPr>
              <a:t> other Climate Councils / Networks  etc) 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ZA" sz="1600" b="1" dirty="0">
                <a:effectLst/>
                <a:latin typeface="Arial Nova" panose="020B0504020202020204" pitchFamily="34" charset="0"/>
                <a:cs typeface="Times New Roman" panose="02020603050405020304" pitchFamily="18" charset="0"/>
              </a:rPr>
              <a:t>Social  and Empowerment Campaigns </a:t>
            </a:r>
            <a:r>
              <a:rPr lang="en-ZA" sz="1600" b="0" dirty="0">
                <a:effectLst/>
                <a:latin typeface="Arial Nova" panose="020B0504020202020204" pitchFamily="34" charset="0"/>
                <a:cs typeface="Times New Roman" panose="02020603050405020304" pitchFamily="18" charset="0"/>
              </a:rPr>
              <a:t>- Consumer Awareness on EMVs, Climate Jobs and Skills</a:t>
            </a:r>
          </a:p>
        </p:txBody>
      </p:sp>
      <p:sp>
        <p:nvSpPr>
          <p:cNvPr id="2" name="Arrow: Right 1">
            <a:extLst>
              <a:ext uri="{FF2B5EF4-FFF2-40B4-BE49-F238E27FC236}">
                <a16:creationId xmlns:a16="http://schemas.microsoft.com/office/drawing/2014/main" id="{4572525D-3617-46C0-B0E7-82A7BB502867}"/>
              </a:ext>
            </a:extLst>
          </p:cNvPr>
          <p:cNvSpPr/>
          <p:nvPr/>
        </p:nvSpPr>
        <p:spPr>
          <a:xfrm>
            <a:off x="3130064" y="1454912"/>
            <a:ext cx="474784" cy="1234378"/>
          </a:xfrm>
          <a:prstGeom prst="rightArrow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15" name="Arrow: Right 14">
            <a:extLst>
              <a:ext uri="{FF2B5EF4-FFF2-40B4-BE49-F238E27FC236}">
                <a16:creationId xmlns:a16="http://schemas.microsoft.com/office/drawing/2014/main" id="{203A151C-86E2-4EBD-8810-3D7556B2667F}"/>
              </a:ext>
            </a:extLst>
          </p:cNvPr>
          <p:cNvSpPr/>
          <p:nvPr/>
        </p:nvSpPr>
        <p:spPr>
          <a:xfrm>
            <a:off x="3140941" y="3133374"/>
            <a:ext cx="474784" cy="1234378"/>
          </a:xfrm>
          <a:prstGeom prst="rightArrow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16" name="Arrow: Right 15">
            <a:extLst>
              <a:ext uri="{FF2B5EF4-FFF2-40B4-BE49-F238E27FC236}">
                <a16:creationId xmlns:a16="http://schemas.microsoft.com/office/drawing/2014/main" id="{3E0DAF2A-561A-4916-9230-700E7FFDE6E3}"/>
              </a:ext>
            </a:extLst>
          </p:cNvPr>
          <p:cNvSpPr/>
          <p:nvPr/>
        </p:nvSpPr>
        <p:spPr>
          <a:xfrm>
            <a:off x="3147648" y="4923530"/>
            <a:ext cx="474784" cy="1234378"/>
          </a:xfrm>
          <a:prstGeom prst="rightArrow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>
              <a:solidFill>
                <a:schemeClr val="bg1">
                  <a:lumMod val="8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6295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EE94E3-145C-464C-AE44-DCEE94E11A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0653" y="822393"/>
            <a:ext cx="8967538" cy="2664033"/>
          </a:xfrm>
        </p:spPr>
        <p:txBody>
          <a:bodyPr>
            <a:normAutofit fontScale="90000"/>
          </a:bodyPr>
          <a:lstStyle/>
          <a:p>
            <a:pPr algn="ctr"/>
            <a:r>
              <a:rPr lang="en-GB" dirty="0">
                <a:latin typeface="Arial Nova" panose="020B0504020202020204" pitchFamily="34" charset="0"/>
                <a:cs typeface="Biome" panose="020B0503030204020804" pitchFamily="34" charset="0"/>
              </a:rPr>
              <a:t>THANK YOU</a:t>
            </a:r>
            <a:br>
              <a:rPr lang="en-GB" dirty="0">
                <a:latin typeface="Arial Nova" panose="020B0504020202020204" pitchFamily="34" charset="0"/>
                <a:cs typeface="Biome" panose="020B0503030204020804" pitchFamily="34" charset="0"/>
              </a:rPr>
            </a:br>
            <a:br>
              <a:rPr lang="en-GB" dirty="0">
                <a:latin typeface="Arial Nova" panose="020B0504020202020204" pitchFamily="34" charset="0"/>
                <a:cs typeface="Biome" panose="020B0503030204020804" pitchFamily="34" charset="0"/>
              </a:rPr>
            </a:br>
            <a:r>
              <a:rPr lang="en-GB" dirty="0">
                <a:latin typeface="Arial Nova" panose="020B0504020202020204" pitchFamily="34" charset="0"/>
                <a:cs typeface="Biome" panose="020B0503030204020804" pitchFamily="34" charset="0"/>
              </a:rPr>
              <a:t> 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Arial Nova" panose="020B05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www.climatecommission.org.za</a:t>
            </a:r>
            <a:br>
              <a:rPr lang="en-ZA" sz="6000" dirty="0">
                <a:latin typeface="Arial Nova" panose="020B05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en-ZA" dirty="0">
                <a:latin typeface="Arial Nova" panose="020B0504020202020204" pitchFamily="34" charset="0"/>
                <a:cs typeface="Biome" panose="020B0503030204020804" pitchFamily="34" charset="0"/>
              </a:rPr>
            </a:br>
            <a:endParaRPr lang="en-ZA" dirty="0">
              <a:latin typeface="Arial Nova" panose="020B0504020202020204" pitchFamily="34" charset="0"/>
              <a:cs typeface="Biome" panose="020B0503030204020804" pitchFamily="34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0ED7990-0512-4F3A-BA5F-05DBD3BEB38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9456" y="3225507"/>
            <a:ext cx="2049932" cy="2810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01003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861</TotalTime>
  <Words>836</Words>
  <Application>Microsoft Office PowerPoint</Application>
  <PresentationFormat>Widescreen</PresentationFormat>
  <Paragraphs>83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6" baseType="lpstr">
      <vt:lpstr>Abadi</vt:lpstr>
      <vt:lpstr>Arial</vt:lpstr>
      <vt:lpstr>Arial Nova</vt:lpstr>
      <vt:lpstr>Biome</vt:lpstr>
      <vt:lpstr>Calibri</vt:lpstr>
      <vt:lpstr>Calibri Light</vt:lpstr>
      <vt:lpstr>Courier New</vt:lpstr>
      <vt:lpstr>Tw Cen MT</vt:lpstr>
      <vt:lpstr>Office Theme</vt:lpstr>
      <vt:lpstr>COMMUNICATIONS AND OUTREACH  </vt:lpstr>
      <vt:lpstr> INTRODUCTION</vt:lpstr>
      <vt:lpstr>OUR STRATEGIC APPROACH TO OUTREACH</vt:lpstr>
      <vt:lpstr>THEMES AND KEY MESSAGES</vt:lpstr>
      <vt:lpstr>OUR  STRATEGIC INTERVENTIONS</vt:lpstr>
      <vt:lpstr>IMPLEMENTATION </vt:lpstr>
      <vt:lpstr>THANK YOU   www.climatecommission.org.za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Presidential Climate Commission Dialogue on the South Africa’s Updated Nationally Determined Contribution</dc:title>
  <dc:creator>Shailendra Rajkumar</dc:creator>
  <cp:lastModifiedBy>Blessing Manale</cp:lastModifiedBy>
  <cp:revision>242</cp:revision>
  <cp:lastPrinted>2022-02-17T21:22:53Z</cp:lastPrinted>
  <dcterms:created xsi:type="dcterms:W3CDTF">2021-05-07T05:56:30Z</dcterms:created>
  <dcterms:modified xsi:type="dcterms:W3CDTF">2022-02-18T09:24:27Z</dcterms:modified>
</cp:coreProperties>
</file>